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notesMasterIdLst>
    <p:notesMasterId r:id="rId27"/>
  </p:notesMasterIdLst>
  <p:sldIdLst>
    <p:sldId id="256" r:id="rId2"/>
    <p:sldId id="480" r:id="rId3"/>
    <p:sldId id="260" r:id="rId4"/>
    <p:sldId id="258" r:id="rId5"/>
    <p:sldId id="288" r:id="rId6"/>
    <p:sldId id="499" r:id="rId7"/>
    <p:sldId id="484" r:id="rId8"/>
    <p:sldId id="501" r:id="rId9"/>
    <p:sldId id="519" r:id="rId10"/>
    <p:sldId id="502" r:id="rId11"/>
    <p:sldId id="498" r:id="rId12"/>
    <p:sldId id="281" r:id="rId13"/>
    <p:sldId id="296" r:id="rId14"/>
    <p:sldId id="520" r:id="rId15"/>
    <p:sldId id="509" r:id="rId16"/>
    <p:sldId id="511" r:id="rId17"/>
    <p:sldId id="503" r:id="rId18"/>
    <p:sldId id="504" r:id="rId19"/>
    <p:sldId id="521" r:id="rId20"/>
    <p:sldId id="512" r:id="rId21"/>
    <p:sldId id="513" r:id="rId22"/>
    <p:sldId id="515" r:id="rId23"/>
    <p:sldId id="516" r:id="rId24"/>
    <p:sldId id="522" r:id="rId25"/>
    <p:sldId id="51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87"/>
    <p:restoredTop sz="96301"/>
  </p:normalViewPr>
  <p:slideViewPr>
    <p:cSldViewPr snapToGrid="0">
      <p:cViewPr varScale="1">
        <p:scale>
          <a:sx n="125" d="100"/>
          <a:sy n="125" d="100"/>
        </p:scale>
        <p:origin x="1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074993917982675"/>
          <c:w val="0.91109097169230735"/>
          <c:h val="0.894452444668752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B34-0842-87C5-2B3A2F79D3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B34-0842-87C5-2B3A2F79D3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B34-0842-87C5-2B3A2F79D3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B34-0842-87C5-2B3A2F79D3B8}"/>
              </c:ext>
            </c:extLst>
          </c:dPt>
          <c:dLbls>
            <c:dLbl>
              <c:idx val="0"/>
              <c:layout>
                <c:manualLayout>
                  <c:x val="-0.23085274219813418"/>
                  <c:y val="-0.25299012038439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FE8446-36A0-4566-AD77-92B3230B1CE6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lang="en-US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45574608514744"/>
                      <c:h val="0.217139582004730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34-0842-87C5-2B3A2F79D3B8}"/>
                </c:ext>
              </c:extLst>
            </c:dLbl>
            <c:dLbl>
              <c:idx val="1"/>
              <c:layout>
                <c:manualLayout>
                  <c:x val="7.6886501701141474E-2"/>
                  <c:y val="0.111457217355003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DA67CF-B90D-436E-8992-379F977A31F8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lang="en-US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45898198768257"/>
                      <c:h val="0.129264397057449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34-0842-87C5-2B3A2F79D3B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024256-33BB-47B1-8A03-26409C49CE67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lang="en-US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44695936518664"/>
                      <c:h val="0.182370300493923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34-0842-87C5-2B3A2F79D3B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B34-0842-87C5-2B3A2F79D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Dark Energy</c:v>
                </c:pt>
                <c:pt idx="1">
                  <c:v>Dark Matter</c:v>
                </c:pt>
                <c:pt idx="2">
                  <c:v>Ordinary Matter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27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34-0842-87C5-2B3A2F79D3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4261C-83B7-E04B-9C51-86DEC9DD30FE}" type="doc">
      <dgm:prSet loTypeId="urn:microsoft.com/office/officeart/2005/8/layout/cycle1" loCatId="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B6BE18-C22C-3C4E-96A5-B9260B3D9C19}">
      <dgm:prSet phldrT="[Text]"/>
      <dgm:spPr/>
      <dgm:t>
        <a:bodyPr/>
        <a:lstStyle/>
        <a:p>
          <a:r>
            <a:rPr lang="en-US" dirty="0"/>
            <a:t>Coordinate space: classical solutions + eom</a:t>
          </a:r>
        </a:p>
      </dgm:t>
    </dgm:pt>
    <dgm:pt modelId="{C42153EA-42F3-8D40-ADCA-D180758D02C5}" type="parTrans" cxnId="{47A0CC89-25D0-6D4C-A34C-54C487DDB068}">
      <dgm:prSet/>
      <dgm:spPr/>
      <dgm:t>
        <a:bodyPr/>
        <a:lstStyle/>
        <a:p>
          <a:endParaRPr lang="en-US"/>
        </a:p>
      </dgm:t>
    </dgm:pt>
    <dgm:pt modelId="{18F01916-75A3-A24F-8C04-78ED154C4310}" type="sibTrans" cxnId="{47A0CC89-25D0-6D4C-A34C-54C487DDB068}">
      <dgm:prSet/>
      <dgm:spPr/>
      <dgm:t>
        <a:bodyPr/>
        <a:lstStyle/>
        <a:p>
          <a:endParaRPr lang="en-US"/>
        </a:p>
      </dgm:t>
    </dgm:pt>
    <dgm:pt modelId="{291255D0-2848-F240-8331-2946A1FC619B}">
      <dgm:prSet phldrT="[Text]"/>
      <dgm:spPr/>
      <dgm:t>
        <a:bodyPr/>
        <a:lstStyle/>
        <a:p>
          <a:r>
            <a:rPr lang="en-US" dirty="0"/>
            <a:t>Twistor space</a:t>
          </a:r>
        </a:p>
      </dgm:t>
    </dgm:pt>
    <dgm:pt modelId="{F0EAD6AB-463F-2242-A4DD-9D600C06D0D4}" type="parTrans" cxnId="{2D1A8FF2-3E67-814E-AD69-F1A6CEA9E0F5}">
      <dgm:prSet/>
      <dgm:spPr/>
      <dgm:t>
        <a:bodyPr/>
        <a:lstStyle/>
        <a:p>
          <a:endParaRPr lang="en-US"/>
        </a:p>
      </dgm:t>
    </dgm:pt>
    <dgm:pt modelId="{521D98A5-C0BE-054F-BDAE-321EAAC7EF06}" type="sibTrans" cxnId="{2D1A8FF2-3E67-814E-AD69-F1A6CEA9E0F5}">
      <dgm:prSet/>
      <dgm:spPr/>
      <dgm:t>
        <a:bodyPr/>
        <a:lstStyle/>
        <a:p>
          <a:endParaRPr lang="en-US"/>
        </a:p>
      </dgm:t>
    </dgm:pt>
    <dgm:pt modelId="{839EC0F1-6732-0C42-8DB7-CCB48EBF6C3A}">
      <dgm:prSet phldrT="[Text]"/>
      <dgm:spPr/>
      <dgm:t>
        <a:bodyPr/>
        <a:lstStyle/>
        <a:p>
          <a:r>
            <a:rPr lang="en-US" dirty="0"/>
            <a:t>Momentum space: Amplitudes</a:t>
          </a:r>
        </a:p>
      </dgm:t>
    </dgm:pt>
    <dgm:pt modelId="{3C4A1049-8E89-3049-B3CE-B660713EE864}" type="parTrans" cxnId="{2CBD997C-2E97-CD4C-900D-EAFC950BA2E1}">
      <dgm:prSet/>
      <dgm:spPr/>
      <dgm:t>
        <a:bodyPr/>
        <a:lstStyle/>
        <a:p>
          <a:endParaRPr lang="en-US"/>
        </a:p>
      </dgm:t>
    </dgm:pt>
    <dgm:pt modelId="{68E71185-CAE3-5C4D-ACB3-B3805FD0DC69}" type="sibTrans" cxnId="{2CBD997C-2E97-CD4C-900D-EAFC950BA2E1}">
      <dgm:prSet/>
      <dgm:spPr/>
      <dgm:t>
        <a:bodyPr/>
        <a:lstStyle/>
        <a:p>
          <a:endParaRPr lang="en-US"/>
        </a:p>
      </dgm:t>
    </dgm:pt>
    <dgm:pt modelId="{DAA2BA74-A93D-BF4F-97EC-F50A8D510375}" type="pres">
      <dgm:prSet presAssocID="{6B94261C-83B7-E04B-9C51-86DEC9DD30FE}" presName="cycle" presStyleCnt="0">
        <dgm:presLayoutVars>
          <dgm:dir/>
          <dgm:resizeHandles val="exact"/>
        </dgm:presLayoutVars>
      </dgm:prSet>
      <dgm:spPr/>
    </dgm:pt>
    <dgm:pt modelId="{8586FA9F-B8A2-2C47-8DAB-651B8EF09270}" type="pres">
      <dgm:prSet presAssocID="{38B6BE18-C22C-3C4E-96A5-B9260B3D9C19}" presName="dummy" presStyleCnt="0"/>
      <dgm:spPr/>
    </dgm:pt>
    <dgm:pt modelId="{756169DE-BA91-E249-84FD-D3FD22FA32C0}" type="pres">
      <dgm:prSet presAssocID="{38B6BE18-C22C-3C4E-96A5-B9260B3D9C19}" presName="node" presStyleLbl="revTx" presStyleIdx="0" presStyleCnt="3">
        <dgm:presLayoutVars>
          <dgm:bulletEnabled val="1"/>
        </dgm:presLayoutVars>
      </dgm:prSet>
      <dgm:spPr/>
    </dgm:pt>
    <dgm:pt modelId="{EAF93F13-B06E-8248-A2D5-4C294ECC2BC7}" type="pres">
      <dgm:prSet presAssocID="{18F01916-75A3-A24F-8C04-78ED154C4310}" presName="sibTrans" presStyleLbl="node1" presStyleIdx="0" presStyleCnt="3" custFlipHor="1" custScaleX="109116" custScaleY="94534" custLinFactNeighborX="3131" custLinFactNeighborY="-2663"/>
      <dgm:spPr/>
    </dgm:pt>
    <dgm:pt modelId="{86ADC1C9-FB6C-074F-8E20-35E760042112}" type="pres">
      <dgm:prSet presAssocID="{291255D0-2848-F240-8331-2946A1FC619B}" presName="dummy" presStyleCnt="0"/>
      <dgm:spPr/>
    </dgm:pt>
    <dgm:pt modelId="{2F6BCC62-34F3-0843-8D7C-25C5ACF93B44}" type="pres">
      <dgm:prSet presAssocID="{291255D0-2848-F240-8331-2946A1FC619B}" presName="node" presStyleLbl="revTx" presStyleIdx="1" presStyleCnt="3" custRadScaleRad="87929" custRadScaleInc="-2526">
        <dgm:presLayoutVars>
          <dgm:bulletEnabled val="1"/>
        </dgm:presLayoutVars>
      </dgm:prSet>
      <dgm:spPr/>
    </dgm:pt>
    <dgm:pt modelId="{211D561F-9D95-CE46-90D6-45F617E98649}" type="pres">
      <dgm:prSet presAssocID="{521D98A5-C0BE-054F-BDAE-321EAAC7EF06}" presName="sibTrans" presStyleLbl="node1" presStyleIdx="1" presStyleCnt="3" custFlipHor="1" custScaleX="95959" custLinFactNeighborX="1387" custLinFactNeighborY="-1463"/>
      <dgm:spPr/>
    </dgm:pt>
    <dgm:pt modelId="{4625E988-469C-D44F-9382-3A7B7C212A9A}" type="pres">
      <dgm:prSet presAssocID="{839EC0F1-6732-0C42-8DB7-CCB48EBF6C3A}" presName="dummy" presStyleCnt="0"/>
      <dgm:spPr/>
    </dgm:pt>
    <dgm:pt modelId="{7719F446-6545-3949-B709-EC011A5BC9E8}" type="pres">
      <dgm:prSet presAssocID="{839EC0F1-6732-0C42-8DB7-CCB48EBF6C3A}" presName="node" presStyleLbl="revTx" presStyleIdx="2" presStyleCnt="3">
        <dgm:presLayoutVars>
          <dgm:bulletEnabled val="1"/>
        </dgm:presLayoutVars>
      </dgm:prSet>
      <dgm:spPr/>
    </dgm:pt>
    <dgm:pt modelId="{36939BE3-B6E0-7343-9C5D-46ABA5586180}" type="pres">
      <dgm:prSet presAssocID="{68E71185-CAE3-5C4D-ACB3-B3805FD0DC69}" presName="sibTrans" presStyleLbl="node1" presStyleIdx="2" presStyleCnt="3"/>
      <dgm:spPr/>
    </dgm:pt>
  </dgm:ptLst>
  <dgm:cxnLst>
    <dgm:cxn modelId="{848B2D14-E94F-1D41-A8BD-AD5AB4AB2676}" type="presOf" srcId="{839EC0F1-6732-0C42-8DB7-CCB48EBF6C3A}" destId="{7719F446-6545-3949-B709-EC011A5BC9E8}" srcOrd="0" destOrd="0" presId="urn:microsoft.com/office/officeart/2005/8/layout/cycle1"/>
    <dgm:cxn modelId="{2E105619-09A7-294F-9D06-CBD3BABB56A2}" type="presOf" srcId="{6B94261C-83B7-E04B-9C51-86DEC9DD30FE}" destId="{DAA2BA74-A93D-BF4F-97EC-F50A8D510375}" srcOrd="0" destOrd="0" presId="urn:microsoft.com/office/officeart/2005/8/layout/cycle1"/>
    <dgm:cxn modelId="{F6D6822F-AEE1-BC40-9A9A-AC63C7FC1741}" type="presOf" srcId="{521D98A5-C0BE-054F-BDAE-321EAAC7EF06}" destId="{211D561F-9D95-CE46-90D6-45F617E98649}" srcOrd="0" destOrd="0" presId="urn:microsoft.com/office/officeart/2005/8/layout/cycle1"/>
    <dgm:cxn modelId="{2CBD997C-2E97-CD4C-900D-EAFC950BA2E1}" srcId="{6B94261C-83B7-E04B-9C51-86DEC9DD30FE}" destId="{839EC0F1-6732-0C42-8DB7-CCB48EBF6C3A}" srcOrd="2" destOrd="0" parTransId="{3C4A1049-8E89-3049-B3CE-B660713EE864}" sibTransId="{68E71185-CAE3-5C4D-ACB3-B3805FD0DC69}"/>
    <dgm:cxn modelId="{47A0CC89-25D0-6D4C-A34C-54C487DDB068}" srcId="{6B94261C-83B7-E04B-9C51-86DEC9DD30FE}" destId="{38B6BE18-C22C-3C4E-96A5-B9260B3D9C19}" srcOrd="0" destOrd="0" parTransId="{C42153EA-42F3-8D40-ADCA-D180758D02C5}" sibTransId="{18F01916-75A3-A24F-8C04-78ED154C4310}"/>
    <dgm:cxn modelId="{97DCA4BA-EDD8-E642-A437-1699FB962C8C}" type="presOf" srcId="{38B6BE18-C22C-3C4E-96A5-B9260B3D9C19}" destId="{756169DE-BA91-E249-84FD-D3FD22FA32C0}" srcOrd="0" destOrd="0" presId="urn:microsoft.com/office/officeart/2005/8/layout/cycle1"/>
    <dgm:cxn modelId="{1921C4BB-8F50-3E44-B2B9-D4AB0553D4EF}" type="presOf" srcId="{68E71185-CAE3-5C4D-ACB3-B3805FD0DC69}" destId="{36939BE3-B6E0-7343-9C5D-46ABA5586180}" srcOrd="0" destOrd="0" presId="urn:microsoft.com/office/officeart/2005/8/layout/cycle1"/>
    <dgm:cxn modelId="{B8CEA5CF-C348-D84F-86D0-1EBB586D6A67}" type="presOf" srcId="{291255D0-2848-F240-8331-2946A1FC619B}" destId="{2F6BCC62-34F3-0843-8D7C-25C5ACF93B44}" srcOrd="0" destOrd="0" presId="urn:microsoft.com/office/officeart/2005/8/layout/cycle1"/>
    <dgm:cxn modelId="{49F24CD3-F951-F94C-809F-06174B4E68A8}" type="presOf" srcId="{18F01916-75A3-A24F-8C04-78ED154C4310}" destId="{EAF93F13-B06E-8248-A2D5-4C294ECC2BC7}" srcOrd="0" destOrd="0" presId="urn:microsoft.com/office/officeart/2005/8/layout/cycle1"/>
    <dgm:cxn modelId="{2D1A8FF2-3E67-814E-AD69-F1A6CEA9E0F5}" srcId="{6B94261C-83B7-E04B-9C51-86DEC9DD30FE}" destId="{291255D0-2848-F240-8331-2946A1FC619B}" srcOrd="1" destOrd="0" parTransId="{F0EAD6AB-463F-2242-A4DD-9D600C06D0D4}" sibTransId="{521D98A5-C0BE-054F-BDAE-321EAAC7EF06}"/>
    <dgm:cxn modelId="{8E12DFC5-4959-804C-BA4B-1A10738CB62A}" type="presParOf" srcId="{DAA2BA74-A93D-BF4F-97EC-F50A8D510375}" destId="{8586FA9F-B8A2-2C47-8DAB-651B8EF09270}" srcOrd="0" destOrd="0" presId="urn:microsoft.com/office/officeart/2005/8/layout/cycle1"/>
    <dgm:cxn modelId="{9E63A099-693A-7145-B76F-9F28CFDBB126}" type="presParOf" srcId="{DAA2BA74-A93D-BF4F-97EC-F50A8D510375}" destId="{756169DE-BA91-E249-84FD-D3FD22FA32C0}" srcOrd="1" destOrd="0" presId="urn:microsoft.com/office/officeart/2005/8/layout/cycle1"/>
    <dgm:cxn modelId="{1D2570AB-E0F7-B14D-B5A7-9BD4C55035C3}" type="presParOf" srcId="{DAA2BA74-A93D-BF4F-97EC-F50A8D510375}" destId="{EAF93F13-B06E-8248-A2D5-4C294ECC2BC7}" srcOrd="2" destOrd="0" presId="urn:microsoft.com/office/officeart/2005/8/layout/cycle1"/>
    <dgm:cxn modelId="{8860262F-9C5C-A049-9228-B702D464CB7F}" type="presParOf" srcId="{DAA2BA74-A93D-BF4F-97EC-F50A8D510375}" destId="{86ADC1C9-FB6C-074F-8E20-35E760042112}" srcOrd="3" destOrd="0" presId="urn:microsoft.com/office/officeart/2005/8/layout/cycle1"/>
    <dgm:cxn modelId="{6FC66C2D-B178-224E-80F8-5F833EA4BE94}" type="presParOf" srcId="{DAA2BA74-A93D-BF4F-97EC-F50A8D510375}" destId="{2F6BCC62-34F3-0843-8D7C-25C5ACF93B44}" srcOrd="4" destOrd="0" presId="urn:microsoft.com/office/officeart/2005/8/layout/cycle1"/>
    <dgm:cxn modelId="{905F6EF8-C0A8-6D46-BB1F-DC34B6ED02C4}" type="presParOf" srcId="{DAA2BA74-A93D-BF4F-97EC-F50A8D510375}" destId="{211D561F-9D95-CE46-90D6-45F617E98649}" srcOrd="5" destOrd="0" presId="urn:microsoft.com/office/officeart/2005/8/layout/cycle1"/>
    <dgm:cxn modelId="{5534A101-E35C-254C-94E6-5F3B4DFD6FF4}" type="presParOf" srcId="{DAA2BA74-A93D-BF4F-97EC-F50A8D510375}" destId="{4625E988-469C-D44F-9382-3A7B7C212A9A}" srcOrd="6" destOrd="0" presId="urn:microsoft.com/office/officeart/2005/8/layout/cycle1"/>
    <dgm:cxn modelId="{CF323A84-9E32-194B-903D-14C989B2ABE7}" type="presParOf" srcId="{DAA2BA74-A93D-BF4F-97EC-F50A8D510375}" destId="{7719F446-6545-3949-B709-EC011A5BC9E8}" srcOrd="7" destOrd="0" presId="urn:microsoft.com/office/officeart/2005/8/layout/cycle1"/>
    <dgm:cxn modelId="{AC3B1CB3-C56D-6641-A084-C37F15142910}" type="presParOf" srcId="{DAA2BA74-A93D-BF4F-97EC-F50A8D510375}" destId="{36939BE3-B6E0-7343-9C5D-46ABA558618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169DE-BA91-E249-84FD-D3FD22FA32C0}">
      <dsp:nvSpPr>
        <dsp:cNvPr id="0" name=""/>
        <dsp:cNvSpPr/>
      </dsp:nvSpPr>
      <dsp:spPr>
        <a:xfrm>
          <a:off x="6160327" y="420004"/>
          <a:ext cx="2137388" cy="213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Coordinate space: classical solutions + eom</a:t>
          </a:r>
        </a:p>
      </dsp:txBody>
      <dsp:txXfrm>
        <a:off x="6160327" y="420004"/>
        <a:ext cx="2137388" cy="2137388"/>
      </dsp:txXfrm>
    </dsp:sp>
    <dsp:sp modelId="{EAF93F13-B06E-8248-A2D5-4C294ECC2BC7}">
      <dsp:nvSpPr>
        <dsp:cNvPr id="0" name=""/>
        <dsp:cNvSpPr/>
      </dsp:nvSpPr>
      <dsp:spPr>
        <a:xfrm flipH="1">
          <a:off x="2861126" y="-319801"/>
          <a:ext cx="5516294" cy="4779110"/>
        </a:xfrm>
        <a:prstGeom prst="circularArrow">
          <a:avLst>
            <a:gd name="adj1" fmla="val 8244"/>
            <a:gd name="adj2" fmla="val 575771"/>
            <a:gd name="adj3" fmla="val 2961215"/>
            <a:gd name="adj4" fmla="val 587368"/>
            <a:gd name="adj5" fmla="val 961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6BCC62-34F3-0843-8D7C-25C5ACF93B44}">
      <dsp:nvSpPr>
        <dsp:cNvPr id="0" name=""/>
        <dsp:cNvSpPr/>
      </dsp:nvSpPr>
      <dsp:spPr>
        <a:xfrm>
          <a:off x="4394479" y="3283398"/>
          <a:ext cx="2137388" cy="213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Twistor space</a:t>
          </a:r>
        </a:p>
      </dsp:txBody>
      <dsp:txXfrm>
        <a:off x="4394479" y="3283398"/>
        <a:ext cx="2137388" cy="2137388"/>
      </dsp:txXfrm>
    </dsp:sp>
    <dsp:sp modelId="{211D561F-9D95-CE46-90D6-45F617E98649}">
      <dsp:nvSpPr>
        <dsp:cNvPr id="0" name=""/>
        <dsp:cNvSpPr/>
      </dsp:nvSpPr>
      <dsp:spPr>
        <a:xfrm flipH="1">
          <a:off x="3047264" y="-387036"/>
          <a:ext cx="4851150" cy="5055440"/>
        </a:xfrm>
        <a:prstGeom prst="circularArrow">
          <a:avLst>
            <a:gd name="adj1" fmla="val 8244"/>
            <a:gd name="adj2" fmla="val 575771"/>
            <a:gd name="adj3" fmla="val 9654101"/>
            <a:gd name="adj4" fmla="val 7143183"/>
            <a:gd name="adj5" fmla="val 961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19F446-6545-3949-B709-EC011A5BC9E8}">
      <dsp:nvSpPr>
        <dsp:cNvPr id="0" name=""/>
        <dsp:cNvSpPr/>
      </dsp:nvSpPr>
      <dsp:spPr>
        <a:xfrm>
          <a:off x="2564248" y="420004"/>
          <a:ext cx="2137388" cy="2137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Momentum space: Amplitudes</a:t>
          </a:r>
        </a:p>
      </dsp:txBody>
      <dsp:txXfrm>
        <a:off x="2564248" y="420004"/>
        <a:ext cx="2137388" cy="2137388"/>
      </dsp:txXfrm>
    </dsp:sp>
    <dsp:sp modelId="{36939BE3-B6E0-7343-9C5D-46ABA5586180}">
      <dsp:nvSpPr>
        <dsp:cNvPr id="0" name=""/>
        <dsp:cNvSpPr/>
      </dsp:nvSpPr>
      <dsp:spPr>
        <a:xfrm>
          <a:off x="2903261" y="-923"/>
          <a:ext cx="5055440" cy="5055440"/>
        </a:xfrm>
        <a:prstGeom prst="circularArrow">
          <a:avLst>
            <a:gd name="adj1" fmla="val 8244"/>
            <a:gd name="adj2" fmla="val 575771"/>
            <a:gd name="adj3" fmla="val 16858200"/>
            <a:gd name="adj4" fmla="val 14966029"/>
            <a:gd name="adj5" fmla="val 961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27931-ED77-3A40-9C64-B065F76B35D7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3ED37-3280-1049-8670-0F958EEC2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3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7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E8DA-3E2E-AF47-A52B-93715865AC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E9021-4777-4007-819B-E02D230442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6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E8DA-3E2E-AF47-A52B-93715865AC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E8DA-3E2E-AF47-A52B-93715865AC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5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75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46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9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8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1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6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80C50CD-E178-4744-9B35-B2F624D6C5E9}" type="datetimeFigureOut">
              <a:rPr lang="en-US" smtClean="0"/>
              <a:t>4/15/26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9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1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750.png"/><Relationship Id="rId4" Type="http://schemas.openxmlformats.org/officeDocument/2006/relationships/image" Target="../media/image62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9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11" Type="http://schemas.openxmlformats.org/officeDocument/2006/relationships/image" Target="../media/image87.png"/><Relationship Id="rId5" Type="http://schemas.openxmlformats.org/officeDocument/2006/relationships/image" Target="../media/image122.png"/><Relationship Id="rId10" Type="http://schemas.openxmlformats.org/officeDocument/2006/relationships/image" Target="../media/image50.png"/><Relationship Id="rId4" Type="http://schemas.openxmlformats.org/officeDocument/2006/relationships/image" Target="../media/image128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10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92.png"/><Relationship Id="rId3" Type="http://schemas.openxmlformats.org/officeDocument/2006/relationships/image" Target="../media/image96.png"/><Relationship Id="rId7" Type="http://schemas.openxmlformats.org/officeDocument/2006/relationships/image" Target="../media/image94.png"/><Relationship Id="rId12" Type="http://schemas.openxmlformats.org/officeDocument/2006/relationships/image" Target="../media/image8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54.png"/><Relationship Id="rId10" Type="http://schemas.openxmlformats.org/officeDocument/2006/relationships/image" Target="../media/image77.png"/><Relationship Id="rId4" Type="http://schemas.openxmlformats.org/officeDocument/2006/relationships/image" Target="../media/image63.png"/><Relationship Id="rId9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810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3.png"/><Relationship Id="rId7" Type="http://schemas.openxmlformats.org/officeDocument/2006/relationships/image" Target="../media/image10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png"/><Relationship Id="rId5" Type="http://schemas.openxmlformats.org/officeDocument/2006/relationships/image" Target="../media/image98.png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12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350.png"/><Relationship Id="rId10" Type="http://schemas.openxmlformats.org/officeDocument/2006/relationships/image" Target="../media/image27.png"/><Relationship Id="rId4" Type="http://schemas.openxmlformats.org/officeDocument/2006/relationships/hyperlink" Target="https://peoplesdispatch.org/2019/04/13/first-ever-black-hole-image-captured-proves-einsteins-general-theory-of-relativity/" TargetMode="External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hyperlink" Target="https://peoplesdispatch.org/2019/04/13/first-ever-black-hole-image-captured-proves-einsteins-general-theory-of-relativity/" TargetMode="External"/><Relationship Id="rId18" Type="http://schemas.openxmlformats.org/officeDocument/2006/relationships/image" Target="../media/image37.png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6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png"/><Relationship Id="rId1" Type="http://schemas.openxmlformats.org/officeDocument/2006/relationships/tags" Target="../tags/tag4.xml"/><Relationship Id="rId6" Type="http://schemas.openxmlformats.org/officeDocument/2006/relationships/diagramData" Target="../diagrams/data1.xml"/><Relationship Id="rId11" Type="http://schemas.openxmlformats.org/officeDocument/2006/relationships/image" Target="../media/image31.png"/><Relationship Id="rId5" Type="http://schemas.openxmlformats.org/officeDocument/2006/relationships/image" Target="../media/image30.jpeg"/><Relationship Id="rId15" Type="http://schemas.openxmlformats.org/officeDocument/2006/relationships/image" Target="../media/image33.png"/><Relationship Id="rId10" Type="http://schemas.microsoft.com/office/2007/relationships/diagramDrawing" Target="../diagrams/drawing1.xml"/><Relationship Id="rId19" Type="http://schemas.openxmlformats.org/officeDocument/2006/relationships/image" Target="../media/image40.png"/><Relationship Id="rId4" Type="http://schemas.openxmlformats.org/officeDocument/2006/relationships/image" Target="../media/image29.jpeg"/><Relationship Id="rId9" Type="http://schemas.openxmlformats.org/officeDocument/2006/relationships/diagramColors" Target="../diagrams/colors1.xml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hyperlink" Target="https://arxiv.org/abs/2510.00096" TargetMode="External"/><Relationship Id="rId4" Type="http://schemas.openxmlformats.org/officeDocument/2006/relationships/image" Target="../media/image43.png"/><Relationship Id="rId9" Type="http://schemas.openxmlformats.org/officeDocument/2006/relationships/hyperlink" Target="https://arxiv.org/abs/2410.2334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3049D8-1D95-9A0A-C945-29031548F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396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07737-97D9-64FC-DAF8-2FE6F4159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98498"/>
            <a:ext cx="8991600" cy="1645759"/>
          </a:xfrm>
        </p:spPr>
        <p:txBody>
          <a:bodyPr>
            <a:normAutofit/>
          </a:bodyPr>
          <a:lstStyle/>
          <a:p>
            <a:r>
              <a:rPr lang="en-US" dirty="0"/>
              <a:t>Graviton correlators in (A)DS from twistor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1D8B8-BD51-CE8B-A0CA-114773398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549700"/>
            <a:ext cx="8991600" cy="12398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Mariana Carrillo Gonzalez</a:t>
            </a:r>
          </a:p>
          <a:p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Mathematical and Theoretical Physics Seminars</a:t>
            </a:r>
          </a:p>
          <a:p>
            <a:r>
              <a:rPr lang="en-US" dirty="0">
                <a:solidFill>
                  <a:schemeClr val="tx1"/>
                </a:solidFill>
              </a:rPr>
              <a:t>University of Hertfordshire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0C3D4-F2D7-0CD8-F521-434A105F3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384" y="5688637"/>
            <a:ext cx="2446015" cy="724745"/>
          </a:xfrm>
          <a:prstGeom prst="rect">
            <a:avLst/>
          </a:prstGeom>
        </p:spPr>
      </p:pic>
      <p:pic>
        <p:nvPicPr>
          <p:cNvPr id="5" name="Picture 6" descr="File:Imperial College London new logo ...">
            <a:extLst>
              <a:ext uri="{FF2B5EF4-FFF2-40B4-BE49-F238E27FC236}">
                <a16:creationId xmlns:a16="http://schemas.microsoft.com/office/drawing/2014/main" id="{C0C5FA3D-AC2E-FC98-20BC-AB183645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384" y="5256957"/>
            <a:ext cx="2330522" cy="2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0513AD-2FA6-AC03-2792-85130473B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79" y="5593809"/>
            <a:ext cx="26543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4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0"/>
    </mc:Choice>
    <mc:Fallback xmlns="">
      <p:transition spd="slow" advTm="86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CF012-9A88-CCF4-5932-D6824844E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F6D474-12F9-F823-55A8-90E11EDCF21D}"/>
              </a:ext>
            </a:extLst>
          </p:cNvPr>
          <p:cNvSpPr txBox="1"/>
          <p:nvPr/>
        </p:nvSpPr>
        <p:spPr>
          <a:xfrm>
            <a:off x="434780" y="357892"/>
            <a:ext cx="11363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Mini-twistor space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2230C8-310B-6ED9-3438-FE91CCD9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80" y="3306911"/>
            <a:ext cx="3343776" cy="55387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A6447F5-73E0-A32A-CACA-DF82B70E5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30" y="4500413"/>
            <a:ext cx="1379666" cy="13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73693A4-989E-FC8F-82E2-1B59F0AF9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263" y="4504602"/>
            <a:ext cx="1379666" cy="137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F3B1F-1CD2-37DF-086E-91B86783F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329" y="4564818"/>
            <a:ext cx="2297430" cy="636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9D3E2-9672-1715-0F7F-A48CFE477821}"/>
              </a:ext>
            </a:extLst>
          </p:cNvPr>
          <p:cNvSpPr txBox="1"/>
          <p:nvPr/>
        </p:nvSpPr>
        <p:spPr>
          <a:xfrm>
            <a:off x="198228" y="1175746"/>
            <a:ext cx="776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Geodesics in 3d hyperbolic space (</a:t>
            </a:r>
            <a:r>
              <a:rPr lang="en-US" sz="3600" dirty="0" err="1"/>
              <a:t>EAdS</a:t>
            </a:r>
            <a:r>
              <a:rPr lang="en-US" sz="3600" dirty="0"/>
              <a:t>)</a:t>
            </a:r>
          </a:p>
        </p:txBody>
      </p:sp>
      <p:pic>
        <p:nvPicPr>
          <p:cNvPr id="12" name="Picture 2" descr="Ideal Hyperbolic Tessellations Exploration - EscherMath">
            <a:extLst>
              <a:ext uri="{FF2B5EF4-FFF2-40B4-BE49-F238E27FC236}">
                <a16:creationId xmlns:a16="http://schemas.microsoft.com/office/drawing/2014/main" id="{F3372F99-6FF7-8F13-C438-52D6B257B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0" y="4370273"/>
            <a:ext cx="1766719" cy="180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8E9367-A4BA-1E36-9552-8400161B2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361" y="2041919"/>
            <a:ext cx="897510" cy="60713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763C87-28E9-B6D0-CE4B-88A6E2018D3C}"/>
              </a:ext>
            </a:extLst>
          </p:cNvPr>
          <p:cNvCxnSpPr>
            <a:cxnSpLocks/>
          </p:cNvCxnSpPr>
          <p:nvPr/>
        </p:nvCxnSpPr>
        <p:spPr>
          <a:xfrm flipH="1">
            <a:off x="666426" y="3748816"/>
            <a:ext cx="840196" cy="979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6CC906-18F3-734B-821E-59B1F7906317}"/>
              </a:ext>
            </a:extLst>
          </p:cNvPr>
          <p:cNvCxnSpPr>
            <a:cxnSpLocks/>
          </p:cNvCxnSpPr>
          <p:nvPr/>
        </p:nvCxnSpPr>
        <p:spPr>
          <a:xfrm flipH="1">
            <a:off x="1793495" y="3794274"/>
            <a:ext cx="191092" cy="9151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290B7D6-2CD4-9A7A-EE73-B14C78BEC708}"/>
              </a:ext>
            </a:extLst>
          </p:cNvPr>
          <p:cNvSpPr txBox="1"/>
          <p:nvPr/>
        </p:nvSpPr>
        <p:spPr>
          <a:xfrm>
            <a:off x="4878085" y="5201195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Incidence relation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66D265-3C4E-D0A6-22A4-5548A7EF3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4785" y="2611415"/>
            <a:ext cx="3506068" cy="56391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135527-1C47-3274-2538-6AB0E6A1686D}"/>
              </a:ext>
            </a:extLst>
          </p:cNvPr>
          <p:cNvSpPr txBox="1"/>
          <p:nvPr/>
        </p:nvSpPr>
        <p:spPr>
          <a:xfrm>
            <a:off x="666426" y="1976826"/>
            <a:ext cx="208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Bulk point in 4d embedding space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ADBC49-FB17-5D10-A6E1-A371BF371DCE}"/>
              </a:ext>
            </a:extLst>
          </p:cNvPr>
          <p:cNvCxnSpPr>
            <a:cxnSpLocks/>
          </p:cNvCxnSpPr>
          <p:nvPr/>
        </p:nvCxnSpPr>
        <p:spPr>
          <a:xfrm>
            <a:off x="4329081" y="2415724"/>
            <a:ext cx="128016" cy="248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A68E055-0F80-9C1C-F8ED-216DE3837C81}"/>
              </a:ext>
            </a:extLst>
          </p:cNvPr>
          <p:cNvSpPr txBox="1"/>
          <p:nvPr/>
        </p:nvSpPr>
        <p:spPr>
          <a:xfrm>
            <a:off x="3605181" y="1845714"/>
            <a:ext cx="170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points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D38B870-4FA5-CA9B-98B7-DAB7C9FDABFC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3367819" y="2415724"/>
            <a:ext cx="256479" cy="195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Left-Right Arrow 26">
            <a:extLst>
              <a:ext uri="{FF2B5EF4-FFF2-40B4-BE49-F238E27FC236}">
                <a16:creationId xmlns:a16="http://schemas.microsoft.com/office/drawing/2014/main" id="{85B84E11-F386-AE31-EA74-57EE926AF208}"/>
              </a:ext>
            </a:extLst>
          </p:cNvPr>
          <p:cNvSpPr/>
          <p:nvPr/>
        </p:nvSpPr>
        <p:spPr>
          <a:xfrm>
            <a:off x="4609724" y="3808348"/>
            <a:ext cx="2297430" cy="58189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3300942-0859-AD20-C3BA-0A9872789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9759" y="2709897"/>
            <a:ext cx="5041192" cy="44959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B695478-EF9D-5688-2D14-DB55DF6877D1}"/>
              </a:ext>
            </a:extLst>
          </p:cNvPr>
          <p:cNvSpPr txBox="1"/>
          <p:nvPr/>
        </p:nvSpPr>
        <p:spPr>
          <a:xfrm>
            <a:off x="10342680" y="3607431"/>
            <a:ext cx="183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Isometries of geodesics</a:t>
            </a: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ACF8DF15-B150-A881-DB7B-00716BC43F8A}"/>
              </a:ext>
            </a:extLst>
          </p:cNvPr>
          <p:cNvSpPr/>
          <p:nvPr/>
        </p:nvSpPr>
        <p:spPr>
          <a:xfrm flipV="1">
            <a:off x="11124628" y="3121961"/>
            <a:ext cx="117567" cy="503813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293F13-485D-16B0-0769-2CF3878C8068}"/>
              </a:ext>
            </a:extLst>
          </p:cNvPr>
          <p:cNvSpPr txBox="1"/>
          <p:nvPr/>
        </p:nvSpPr>
        <p:spPr>
          <a:xfrm>
            <a:off x="1951608" y="4796796"/>
            <a:ext cx="183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Isometries of geodesics</a:t>
            </a: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612B188F-7C9B-6F72-5C9F-57326498D7AC}"/>
              </a:ext>
            </a:extLst>
          </p:cNvPr>
          <p:cNvSpPr/>
          <p:nvPr/>
        </p:nvSpPr>
        <p:spPr>
          <a:xfrm flipV="1">
            <a:off x="2660148" y="3794274"/>
            <a:ext cx="136868" cy="1047890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34042C6-D19F-4E73-D131-4DC1AFCC3B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8683" y="3523069"/>
            <a:ext cx="2998737" cy="55387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D3B7D5-0B6A-0D4E-98D6-DDC53D6F4FC1}"/>
              </a:ext>
            </a:extLst>
          </p:cNvPr>
          <p:cNvCxnSpPr>
            <a:cxnSpLocks/>
          </p:cNvCxnSpPr>
          <p:nvPr/>
        </p:nvCxnSpPr>
        <p:spPr>
          <a:xfrm flipV="1">
            <a:off x="8235793" y="3949884"/>
            <a:ext cx="593568" cy="68066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FB9825-8EFD-0656-5130-1BADDE4995C6}"/>
              </a:ext>
            </a:extLst>
          </p:cNvPr>
          <p:cNvCxnSpPr>
            <a:cxnSpLocks/>
          </p:cNvCxnSpPr>
          <p:nvPr/>
        </p:nvCxnSpPr>
        <p:spPr>
          <a:xfrm flipH="1" flipV="1">
            <a:off x="9615459" y="3965268"/>
            <a:ext cx="217579" cy="66528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937E1FB-9A0B-8E0F-1240-500312611EC3}"/>
              </a:ext>
            </a:extLst>
          </p:cNvPr>
          <p:cNvSpPr txBox="1"/>
          <p:nvPr/>
        </p:nvSpPr>
        <p:spPr>
          <a:xfrm>
            <a:off x="10192545" y="6315442"/>
            <a:ext cx="19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Hitchin;  Jones, Tod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EC4FF-DB20-7251-B92E-D339F047A9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5836" y="5899844"/>
            <a:ext cx="1602286" cy="5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047"/>
    </mc:Choice>
    <mc:Fallback xmlns="">
      <p:transition spd="slow" advTm="26104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186C2-6B94-D291-1152-2A0416561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94EC37-81A1-BAB2-37FF-2259F9E6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7" y="1450661"/>
            <a:ext cx="7801522" cy="772026"/>
          </a:xfrm>
          <a:prstGeom prst="rect">
            <a:avLst/>
          </a:prstGeom>
          <a:ln w="762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E00EE0-8C63-9BDB-4988-4630A1B5B224}"/>
              </a:ext>
            </a:extLst>
          </p:cNvPr>
          <p:cNvSpPr txBox="1"/>
          <p:nvPr/>
        </p:nvSpPr>
        <p:spPr>
          <a:xfrm>
            <a:off x="4600836" y="675273"/>
            <a:ext cx="3104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Isometries of geodesics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D85ECC-9AAA-5CC7-A0BB-A1053751FD6F}"/>
              </a:ext>
            </a:extLst>
          </p:cNvPr>
          <p:cNvGrpSpPr/>
          <p:nvPr/>
        </p:nvGrpSpPr>
        <p:grpSpPr>
          <a:xfrm>
            <a:off x="8933669" y="985916"/>
            <a:ext cx="2671044" cy="2671044"/>
            <a:chOff x="9101355" y="202597"/>
            <a:chExt cx="2671044" cy="2671044"/>
          </a:xfrm>
        </p:grpSpPr>
        <p:pic>
          <p:nvPicPr>
            <p:cNvPr id="33" name="Picture 2" descr="A contour Γ divides the Riemann sphere into two hemispheres, with... |  Download Scientific Diagram">
              <a:extLst>
                <a:ext uri="{FF2B5EF4-FFF2-40B4-BE49-F238E27FC236}">
                  <a16:creationId xmlns:a16="http://schemas.microsoft.com/office/drawing/2014/main" id="{67115298-307C-285F-5A27-49AD91C28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1355" y="202597"/>
              <a:ext cx="2671044" cy="267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Multiply 33">
              <a:extLst>
                <a:ext uri="{FF2B5EF4-FFF2-40B4-BE49-F238E27FC236}">
                  <a16:creationId xmlns:a16="http://schemas.microsoft.com/office/drawing/2014/main" id="{0DAD0D0E-EA58-FB85-D3AB-6183B13B07C2}"/>
                </a:ext>
              </a:extLst>
            </p:cNvPr>
            <p:cNvSpPr/>
            <p:nvPr/>
          </p:nvSpPr>
          <p:spPr>
            <a:xfrm>
              <a:off x="9592919" y="788126"/>
              <a:ext cx="182880" cy="189619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</a:t>
              </a:r>
            </a:p>
          </p:txBody>
        </p:sp>
        <p:sp>
          <p:nvSpPr>
            <p:cNvPr id="35" name="Multiply 34">
              <a:extLst>
                <a:ext uri="{FF2B5EF4-FFF2-40B4-BE49-F238E27FC236}">
                  <a16:creationId xmlns:a16="http://schemas.microsoft.com/office/drawing/2014/main" id="{12D795DC-C0A5-F346-4374-425C41B27E74}"/>
                </a:ext>
              </a:extLst>
            </p:cNvPr>
            <p:cNvSpPr/>
            <p:nvPr/>
          </p:nvSpPr>
          <p:spPr>
            <a:xfrm>
              <a:off x="11197601" y="999926"/>
              <a:ext cx="182880" cy="189619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Multiply 35">
              <a:extLst>
                <a:ext uri="{FF2B5EF4-FFF2-40B4-BE49-F238E27FC236}">
                  <a16:creationId xmlns:a16="http://schemas.microsoft.com/office/drawing/2014/main" id="{434D0E23-AA9B-DE01-B5FF-6996AABE8819}"/>
                </a:ext>
              </a:extLst>
            </p:cNvPr>
            <p:cNvSpPr/>
            <p:nvPr/>
          </p:nvSpPr>
          <p:spPr>
            <a:xfrm>
              <a:off x="9530355" y="2080310"/>
              <a:ext cx="182880" cy="189619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</a:t>
              </a:r>
            </a:p>
          </p:txBody>
        </p:sp>
      </p:grpSp>
      <p:sp>
        <p:nvSpPr>
          <p:cNvPr id="41" name="Up-Down Arrow 40">
            <a:extLst>
              <a:ext uri="{FF2B5EF4-FFF2-40B4-BE49-F238E27FC236}">
                <a16:creationId xmlns:a16="http://schemas.microsoft.com/office/drawing/2014/main" id="{3ECF4F6E-10CD-C975-0433-AF25C6ED5490}"/>
              </a:ext>
            </a:extLst>
          </p:cNvPr>
          <p:cNvSpPr/>
          <p:nvPr/>
        </p:nvSpPr>
        <p:spPr>
          <a:xfrm>
            <a:off x="1746357" y="2376215"/>
            <a:ext cx="631064" cy="2277857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6AF12FA-8B20-8FFE-C18B-2F51868ED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8" y="4807600"/>
            <a:ext cx="5466387" cy="74032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5703E4F-253E-B725-33E6-732CE2C0EC37}"/>
              </a:ext>
            </a:extLst>
          </p:cNvPr>
          <p:cNvCxnSpPr>
            <a:cxnSpLocks/>
          </p:cNvCxnSpPr>
          <p:nvPr/>
        </p:nvCxnSpPr>
        <p:spPr>
          <a:xfrm flipH="1">
            <a:off x="4408618" y="1029248"/>
            <a:ext cx="384436" cy="4589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BE1438C-A38C-167F-E921-E8CDA934737F}"/>
              </a:ext>
            </a:extLst>
          </p:cNvPr>
          <p:cNvSpPr txBox="1"/>
          <p:nvPr/>
        </p:nvSpPr>
        <p:spPr>
          <a:xfrm>
            <a:off x="0" y="3031941"/>
            <a:ext cx="1911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Isomorphism:</a:t>
            </a:r>
          </a:p>
          <a:p>
            <a:pPr algn="ctr"/>
            <a:r>
              <a:rPr lang="en-US" sz="2400" dirty="0"/>
              <a:t> Penrose transform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FC234-E8B1-8945-5B63-DAF0BD31994E}"/>
              </a:ext>
            </a:extLst>
          </p:cNvPr>
          <p:cNvSpPr txBox="1"/>
          <p:nvPr/>
        </p:nvSpPr>
        <p:spPr>
          <a:xfrm>
            <a:off x="282016" y="635672"/>
            <a:ext cx="3842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Cech cohomology class rep.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22C4947-E345-ECFC-050E-57597881897A}"/>
              </a:ext>
            </a:extLst>
          </p:cNvPr>
          <p:cNvCxnSpPr>
            <a:cxnSpLocks/>
          </p:cNvCxnSpPr>
          <p:nvPr/>
        </p:nvCxnSpPr>
        <p:spPr>
          <a:xfrm>
            <a:off x="1041189" y="1073281"/>
            <a:ext cx="0" cy="514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A57595-1DE7-D56E-8E50-6CE5C144815D}"/>
                  </a:ext>
                </a:extLst>
              </p:cNvPr>
              <p:cNvSpPr txBox="1"/>
              <p:nvPr/>
            </p:nvSpPr>
            <p:spPr>
              <a:xfrm>
                <a:off x="3625841" y="5721170"/>
                <a:ext cx="4519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eom of massive spin s fields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A57595-1DE7-D56E-8E50-6CE5C1448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841" y="5721170"/>
                <a:ext cx="4519314" cy="461665"/>
              </a:xfrm>
              <a:prstGeom prst="rect">
                <a:avLst/>
              </a:prstGeom>
              <a:blipFill>
                <a:blip r:embed="rId5"/>
                <a:stretch>
                  <a:fillRect l="-224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8BD67BD-EF4B-EB17-E1F3-5D701DCB4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713" y="4836258"/>
            <a:ext cx="3877377" cy="711671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13" name="Picture 12" descr="A black text with dots and numbers&#10;&#10;AI-generated content may be incorrect.">
            <a:extLst>
              <a:ext uri="{FF2B5EF4-FFF2-40B4-BE49-F238E27FC236}">
                <a16:creationId xmlns:a16="http://schemas.microsoft.com/office/drawing/2014/main" id="{B30D36F2-2577-4A54-8494-994609C70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7421" y="3031942"/>
            <a:ext cx="6529206" cy="1169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0E2B50-1AD4-632C-FAC3-FE667FC50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3663" y="99149"/>
            <a:ext cx="2990850" cy="450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A7833A-10A2-5765-87E7-91B5F74CAF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4579" y="3930254"/>
            <a:ext cx="1663393" cy="4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48"/>
    </mc:Choice>
    <mc:Fallback xmlns="">
      <p:transition spd="slow" advTm="821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AEFA-8512-7C80-F8AC-9B25A609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18" y="249378"/>
            <a:ext cx="7729728" cy="1188720"/>
          </a:xfrm>
        </p:spPr>
        <p:txBody>
          <a:bodyPr/>
          <a:lstStyle/>
          <a:p>
            <a:r>
              <a:rPr lang="en-US" dirty="0"/>
              <a:t>Penrose transform </a:t>
            </a:r>
          </a:p>
        </p:txBody>
      </p:sp>
      <p:sp>
        <p:nvSpPr>
          <p:cNvPr id="5" name="Up-Down Arrow 4">
            <a:extLst>
              <a:ext uri="{FF2B5EF4-FFF2-40B4-BE49-F238E27FC236}">
                <a16:creationId xmlns:a16="http://schemas.microsoft.com/office/drawing/2014/main" id="{55702FB5-9FB6-CF06-F393-53CF14BD789B}"/>
              </a:ext>
            </a:extLst>
          </p:cNvPr>
          <p:cNvSpPr/>
          <p:nvPr/>
        </p:nvSpPr>
        <p:spPr>
          <a:xfrm>
            <a:off x="1532586" y="2669829"/>
            <a:ext cx="631064" cy="2573490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DC2CA-BD37-900C-63DA-BED3829FB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56" y="1801907"/>
            <a:ext cx="5975266" cy="700226"/>
          </a:xfrm>
          <a:prstGeom prst="rect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D11E1E-56E4-8288-DF33-8F28E0BE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56" y="5411015"/>
            <a:ext cx="3694832" cy="480071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C1FFB-4A25-77EC-2F5C-08EE4B510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807" y="6073970"/>
            <a:ext cx="2336130" cy="436974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E1EDE84-9839-9534-96D1-9551E773C5ED}"/>
              </a:ext>
            </a:extLst>
          </p:cNvPr>
          <p:cNvGrpSpPr/>
          <p:nvPr/>
        </p:nvGrpSpPr>
        <p:grpSpPr>
          <a:xfrm>
            <a:off x="8887383" y="466385"/>
            <a:ext cx="2671044" cy="2671044"/>
            <a:chOff x="9168803" y="1773571"/>
            <a:chExt cx="2671044" cy="2671044"/>
          </a:xfrm>
        </p:grpSpPr>
        <p:pic>
          <p:nvPicPr>
            <p:cNvPr id="32" name="Picture 31" descr="A contour Γ divides the Riemann sphere into two hemispheres, with... |  Download Scientific Diagram">
              <a:extLst>
                <a:ext uri="{FF2B5EF4-FFF2-40B4-BE49-F238E27FC236}">
                  <a16:creationId xmlns:a16="http://schemas.microsoft.com/office/drawing/2014/main" id="{9E0E423D-0BFE-4541-5890-CD3E74946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8803" y="1773571"/>
              <a:ext cx="2671044" cy="267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Multiply 32">
              <a:extLst>
                <a:ext uri="{FF2B5EF4-FFF2-40B4-BE49-F238E27FC236}">
                  <a16:creationId xmlns:a16="http://schemas.microsoft.com/office/drawing/2014/main" id="{9ECF05DB-61E0-951B-3002-F82009F7BE3E}"/>
                </a:ext>
              </a:extLst>
            </p:cNvPr>
            <p:cNvSpPr/>
            <p:nvPr/>
          </p:nvSpPr>
          <p:spPr>
            <a:xfrm>
              <a:off x="9660367" y="2359100"/>
              <a:ext cx="182880" cy="189619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Multiply 33">
              <a:extLst>
                <a:ext uri="{FF2B5EF4-FFF2-40B4-BE49-F238E27FC236}">
                  <a16:creationId xmlns:a16="http://schemas.microsoft.com/office/drawing/2014/main" id="{5DEE150C-A854-6EC6-06A1-14B9A238E376}"/>
                </a:ext>
              </a:extLst>
            </p:cNvPr>
            <p:cNvSpPr/>
            <p:nvPr/>
          </p:nvSpPr>
          <p:spPr>
            <a:xfrm>
              <a:off x="11265049" y="2570900"/>
              <a:ext cx="182880" cy="189619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Multiply 34">
              <a:extLst>
                <a:ext uri="{FF2B5EF4-FFF2-40B4-BE49-F238E27FC236}">
                  <a16:creationId xmlns:a16="http://schemas.microsoft.com/office/drawing/2014/main" id="{67EEAF20-E64E-C0D6-EC1A-9B2309D88CB9}"/>
                </a:ext>
              </a:extLst>
            </p:cNvPr>
            <p:cNvSpPr/>
            <p:nvPr/>
          </p:nvSpPr>
          <p:spPr>
            <a:xfrm>
              <a:off x="9597803" y="3651284"/>
              <a:ext cx="182880" cy="189619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Multiply 35">
              <a:extLst>
                <a:ext uri="{FF2B5EF4-FFF2-40B4-BE49-F238E27FC236}">
                  <a16:creationId xmlns:a16="http://schemas.microsoft.com/office/drawing/2014/main" id="{0EAA78B9-095A-3DA7-F723-BE7FD820FA50}"/>
                </a:ext>
              </a:extLst>
            </p:cNvPr>
            <p:cNvSpPr/>
            <p:nvPr/>
          </p:nvSpPr>
          <p:spPr>
            <a:xfrm>
              <a:off x="10972800" y="2395986"/>
              <a:ext cx="182880" cy="189619"/>
            </a:xfrm>
            <a:prstGeom prst="mathMultiply">
              <a:avLst/>
            </a:prstGeom>
            <a:solidFill>
              <a:srgbClr val="258080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Multiply 36">
              <a:extLst>
                <a:ext uri="{FF2B5EF4-FFF2-40B4-BE49-F238E27FC236}">
                  <a16:creationId xmlns:a16="http://schemas.microsoft.com/office/drawing/2014/main" id="{C88D865C-3B59-5C55-7811-B94C1F4ABE3D}"/>
                </a:ext>
              </a:extLst>
            </p:cNvPr>
            <p:cNvSpPr/>
            <p:nvPr/>
          </p:nvSpPr>
          <p:spPr>
            <a:xfrm>
              <a:off x="10881360" y="3483757"/>
              <a:ext cx="182880" cy="189619"/>
            </a:xfrm>
            <a:prstGeom prst="mathMultiply">
              <a:avLst/>
            </a:prstGeom>
            <a:solidFill>
              <a:srgbClr val="EF792E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Multiply 37">
              <a:extLst>
                <a:ext uri="{FF2B5EF4-FFF2-40B4-BE49-F238E27FC236}">
                  <a16:creationId xmlns:a16="http://schemas.microsoft.com/office/drawing/2014/main" id="{5F12C32B-8817-8552-C639-5DE2217F5820}"/>
                </a:ext>
              </a:extLst>
            </p:cNvPr>
            <p:cNvSpPr/>
            <p:nvPr/>
          </p:nvSpPr>
          <p:spPr>
            <a:xfrm>
              <a:off x="11099975" y="3658671"/>
              <a:ext cx="182880" cy="189619"/>
            </a:xfrm>
            <a:prstGeom prst="mathMultiply">
              <a:avLst/>
            </a:prstGeom>
            <a:solidFill>
              <a:srgbClr val="EF792E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Multiply 38">
              <a:extLst>
                <a:ext uri="{FF2B5EF4-FFF2-40B4-BE49-F238E27FC236}">
                  <a16:creationId xmlns:a16="http://schemas.microsoft.com/office/drawing/2014/main" id="{E46DACB0-DCBC-ECD6-C173-F705A7353594}"/>
                </a:ext>
              </a:extLst>
            </p:cNvPr>
            <p:cNvSpPr/>
            <p:nvPr/>
          </p:nvSpPr>
          <p:spPr>
            <a:xfrm>
              <a:off x="11125200" y="2548386"/>
              <a:ext cx="182880" cy="189619"/>
            </a:xfrm>
            <a:prstGeom prst="mathMultiply">
              <a:avLst/>
            </a:prstGeom>
            <a:solidFill>
              <a:srgbClr val="258080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Multiply 39">
              <a:extLst>
                <a:ext uri="{FF2B5EF4-FFF2-40B4-BE49-F238E27FC236}">
                  <a16:creationId xmlns:a16="http://schemas.microsoft.com/office/drawing/2014/main" id="{A9809BA5-F191-F799-F0D5-2375919AF159}"/>
                </a:ext>
              </a:extLst>
            </p:cNvPr>
            <p:cNvSpPr/>
            <p:nvPr/>
          </p:nvSpPr>
          <p:spPr>
            <a:xfrm>
              <a:off x="9941555" y="2627063"/>
              <a:ext cx="182880" cy="189619"/>
            </a:xfrm>
            <a:prstGeom prst="mathMultiply">
              <a:avLst/>
            </a:prstGeom>
            <a:solidFill>
              <a:srgbClr val="258080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79F86BDC-4D79-73F6-E47B-E98EF699E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233" y="5080776"/>
            <a:ext cx="4611415" cy="97352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8B5DDDD-7CA3-E7D7-B118-8056EFC8CFB2}"/>
              </a:ext>
            </a:extLst>
          </p:cNvPr>
          <p:cNvSpPr txBox="1"/>
          <p:nvPr/>
        </p:nvSpPr>
        <p:spPr>
          <a:xfrm>
            <a:off x="4549062" y="4310237"/>
            <a:ext cx="6233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Čech cohomology class representatives </a:t>
            </a:r>
          </a:p>
        </p:txBody>
      </p:sp>
      <p:pic>
        <p:nvPicPr>
          <p:cNvPr id="4" name="Picture 3" descr="A black text with dots and numbers&#10;&#10;AI-generated content may be incorrect.">
            <a:extLst>
              <a:ext uri="{FF2B5EF4-FFF2-40B4-BE49-F238E27FC236}">
                <a16:creationId xmlns:a16="http://schemas.microsoft.com/office/drawing/2014/main" id="{990086F6-49F5-4FD9-3142-958BBEA5D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177" y="3098302"/>
            <a:ext cx="6529206" cy="116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44"/>
    </mc:Choice>
    <mc:Fallback xmlns="">
      <p:transition spd="slow" advTm="10454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435725-D4B2-B8D9-EF61-CBD948F93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1" y="1035125"/>
            <a:ext cx="10537478" cy="2298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E93669-5735-B0C9-EC79-F4292D9F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028" y="118941"/>
            <a:ext cx="9813821" cy="1018899"/>
          </a:xfrm>
        </p:spPr>
        <p:txBody>
          <a:bodyPr>
            <a:normAutofit/>
          </a:bodyPr>
          <a:lstStyle/>
          <a:p>
            <a:r>
              <a:rPr lang="en-US" dirty="0"/>
              <a:t>Bulk-to-Boundary Correlators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434DBE-2C7B-5089-7B4E-FF241820F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231" y="5633947"/>
            <a:ext cx="1360011" cy="5331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C2EDAF-CA51-44BF-9379-8A68D4C794DD}"/>
              </a:ext>
            </a:extLst>
          </p:cNvPr>
          <p:cNvSpPr txBox="1"/>
          <p:nvPr/>
        </p:nvSpPr>
        <p:spPr>
          <a:xfrm>
            <a:off x="5623560" y="3375114"/>
            <a:ext cx="119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Bulk point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301803-881F-3FE7-2071-E878234A0BBD}"/>
              </a:ext>
            </a:extLst>
          </p:cNvPr>
          <p:cNvCxnSpPr>
            <a:cxnSpLocks/>
          </p:cNvCxnSpPr>
          <p:nvPr/>
        </p:nvCxnSpPr>
        <p:spPr>
          <a:xfrm flipH="1" flipV="1">
            <a:off x="5532120" y="2965647"/>
            <a:ext cx="256032" cy="446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3156CC5-21C5-6AB5-0267-691BD384B35A}"/>
              </a:ext>
            </a:extLst>
          </p:cNvPr>
          <p:cNvSpPr txBox="1"/>
          <p:nvPr/>
        </p:nvSpPr>
        <p:spPr>
          <a:xfrm>
            <a:off x="3535680" y="3411802"/>
            <a:ext cx="170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point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0739BC-FA7E-33FD-5EC2-895B4F86C375}"/>
              </a:ext>
            </a:extLst>
          </p:cNvPr>
          <p:cNvCxnSpPr>
            <a:cxnSpLocks/>
          </p:cNvCxnSpPr>
          <p:nvPr/>
        </p:nvCxnSpPr>
        <p:spPr>
          <a:xfrm flipV="1">
            <a:off x="4919472" y="2965647"/>
            <a:ext cx="228600" cy="47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B27A395-E3EC-67E7-357A-79061093967C}"/>
              </a:ext>
            </a:extLst>
          </p:cNvPr>
          <p:cNvSpPr txBox="1"/>
          <p:nvPr/>
        </p:nvSpPr>
        <p:spPr>
          <a:xfrm>
            <a:off x="724001" y="3915702"/>
            <a:ext cx="268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Double Copy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A0E05F-78CE-E412-DCA7-526A7826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092" y="4011100"/>
            <a:ext cx="2513065" cy="597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5B24B-B040-2195-E61F-F4A3FAA04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2952" y="2872933"/>
            <a:ext cx="1524000" cy="86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6186D-9E60-97CE-724C-D43156E90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358" y="4730443"/>
            <a:ext cx="5778961" cy="1486018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38B4B-C95E-1F90-1B27-2214825F5B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1522" y="2338861"/>
            <a:ext cx="2990850" cy="450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7AC2F6-F3F5-B9C5-64FC-372B5CCA18F6}"/>
                  </a:ext>
                </a:extLst>
              </p:cNvPr>
              <p:cNvSpPr txBox="1"/>
              <p:nvPr/>
            </p:nvSpPr>
            <p:spPr>
              <a:xfrm>
                <a:off x="7496049" y="4432528"/>
                <a:ext cx="4232377" cy="12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2060"/>
                    </a:solidFill>
                  </a:rPr>
                  <a:t>Conserved Stress-Energy Tensor</a:t>
                </a:r>
              </a:p>
              <a:p>
                <a:pPr algn="ctr"/>
                <a:r>
                  <a:rPr lang="en-US" sz="2400" dirty="0"/>
                  <a:t>=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m:t>Conserved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m:t>currents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m:t>)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7AC2F6-F3F5-B9C5-64FC-372B5CCA1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049" y="4432528"/>
                <a:ext cx="4232377" cy="1201419"/>
              </a:xfrm>
              <a:prstGeom prst="rect">
                <a:avLst/>
              </a:prstGeom>
              <a:blipFill>
                <a:blip r:embed="rId9"/>
                <a:stretch>
                  <a:fillRect l="-1796" t="-3125" r="-179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B62701B-EC52-A399-D553-7BA1C0B1B41B}"/>
              </a:ext>
            </a:extLst>
          </p:cNvPr>
          <p:cNvSpPr txBox="1"/>
          <p:nvPr/>
        </p:nvSpPr>
        <p:spPr>
          <a:xfrm>
            <a:off x="8101570" y="784959"/>
            <a:ext cx="3250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Beetar</a:t>
            </a:r>
            <a:r>
              <a:rPr lang="en-US" dirty="0"/>
              <a:t>, MCG, Jaitly, </a:t>
            </a:r>
            <a:r>
              <a:rPr lang="en-US" dirty="0" err="1"/>
              <a:t>Keseman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237CC2-A7E5-4E7B-7F42-2609EC6594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7387" y="3754443"/>
            <a:ext cx="1392462" cy="322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A23E63-AF86-81F6-0285-CAA6CB0C0DF4}"/>
              </a:ext>
            </a:extLst>
          </p:cNvPr>
          <p:cNvSpPr txBox="1"/>
          <p:nvPr/>
        </p:nvSpPr>
        <p:spPr>
          <a:xfrm>
            <a:off x="131284" y="2437521"/>
            <a:ext cx="1703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Dimensional reduction of 4d plane waves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A8239E-4DDF-87A0-AD34-B2927CEBA57D}"/>
              </a:ext>
            </a:extLst>
          </p:cNvPr>
          <p:cNvCxnSpPr>
            <a:cxnSpLocks/>
          </p:cNvCxnSpPr>
          <p:nvPr/>
        </p:nvCxnSpPr>
        <p:spPr>
          <a:xfrm flipV="1">
            <a:off x="1572239" y="2130734"/>
            <a:ext cx="228600" cy="479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1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61"/>
    </mc:Choice>
    <mc:Fallback xmlns="">
      <p:transition spd="slow" advTm="19156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8CD9DAF-EE96-79AC-9876-1979FE808D8C}"/>
                  </a:ext>
                </a:extLst>
              </p:cNvPr>
              <p:cNvSpPr/>
              <p:nvPr/>
            </p:nvSpPr>
            <p:spPr>
              <a:xfrm>
                <a:off x="272838" y="181957"/>
                <a:ext cx="11646324" cy="64940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lIns="91440" tIns="45720" rIns="91440" bIns="45720">
                <a:spAutoFit/>
              </a:bodyPr>
              <a:lstStyle/>
              <a:p>
                <a:pPr marL="0" indent="0" algn="ctr">
                  <a:buNone/>
                </a:pPr>
                <a:endParaRPr lang="en-US" sz="8000" dirty="0"/>
              </a:p>
              <a:p>
                <a:pPr marL="0" indent="0" algn="ctr">
                  <a:buNone/>
                </a:pPr>
                <a:endParaRPr lang="en-US" sz="4800" dirty="0"/>
              </a:p>
              <a:p>
                <a:pPr marL="0" indent="0" algn="ctr">
                  <a:buNone/>
                </a:pPr>
                <a:r>
                  <a:rPr lang="en-US" sz="8000" dirty="0"/>
                  <a:t>How about correlators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8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8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8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𝑑𝑆</m:t>
                        </m:r>
                      </m:e>
                      <m:sub>
                        <m:r>
                          <a:rPr lang="en-US" sz="8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8000" dirty="0"/>
                  <a:t>?</a:t>
                </a:r>
              </a:p>
              <a:p>
                <a:pPr marL="0" indent="0" algn="ctr">
                  <a:buNone/>
                </a:pPr>
                <a:endParaRPr lang="en-US" sz="4400" dirty="0"/>
              </a:p>
              <a:p>
                <a:pPr marL="0" indent="0" algn="ctr">
                  <a:buNone/>
                </a:pPr>
                <a:endParaRPr lang="en-US" sz="4400" dirty="0"/>
              </a:p>
              <a:p>
                <a:pPr marL="0" indent="0" algn="ctr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8CD9DAF-EE96-79AC-9876-1979FE808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38" y="181957"/>
                <a:ext cx="11646324" cy="6494085"/>
              </a:xfrm>
              <a:prstGeom prst="rect">
                <a:avLst/>
              </a:prstGeom>
              <a:blipFill>
                <a:blip r:embed="rId2"/>
                <a:stretch>
                  <a:fillRect l="-654" r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340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45944-A295-BF47-1AA7-F9AD41EA3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D2D5A1-D0E3-FD85-F47F-8F9F5510CBC3}"/>
              </a:ext>
            </a:extLst>
          </p:cNvPr>
          <p:cNvSpPr txBox="1"/>
          <p:nvPr/>
        </p:nvSpPr>
        <p:spPr>
          <a:xfrm>
            <a:off x="434780" y="357892"/>
            <a:ext cx="11363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accent3">
                    <a:lumMod val="75000"/>
                  </a:schemeClr>
                </a:solidFill>
              </a:rPr>
              <a:t>Embedding Space Correlators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FEDA6-8353-5ADB-041C-AC049FD6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2" y="2549634"/>
            <a:ext cx="6493780" cy="1758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3FFCB5-72C5-8165-C3B1-CF0BFB98D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872" y="2974940"/>
            <a:ext cx="4728427" cy="618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751F2A-FF7D-2748-DDB9-583FF622BA1B}"/>
              </a:ext>
            </a:extLst>
          </p:cNvPr>
          <p:cNvSpPr txBox="1"/>
          <p:nvPr/>
        </p:nvSpPr>
        <p:spPr>
          <a:xfrm>
            <a:off x="334537" y="1775564"/>
            <a:ext cx="576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Building blocks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4CEEF-E9E0-4104-41C5-11C40D26B8D2}"/>
              </a:ext>
            </a:extLst>
          </p:cNvPr>
          <p:cNvSpPr txBox="1"/>
          <p:nvPr/>
        </p:nvSpPr>
        <p:spPr>
          <a:xfrm>
            <a:off x="7227562" y="1775564"/>
            <a:ext cx="416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Scalings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EE3EFE-6182-A024-C037-E469DE4461DF}"/>
              </a:ext>
            </a:extLst>
          </p:cNvPr>
          <p:cNvSpPr txBox="1"/>
          <p:nvPr/>
        </p:nvSpPr>
        <p:spPr>
          <a:xfrm>
            <a:off x="8454350" y="1103289"/>
            <a:ext cx="3123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Costa, Penedones, Poland, </a:t>
            </a:r>
            <a:r>
              <a:rPr lang="en-US" sz="1600" dirty="0" err="1"/>
              <a:t>Rychkov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17965-F967-ADAA-999D-B642D989DD7D}"/>
              </a:ext>
            </a:extLst>
          </p:cNvPr>
          <p:cNvSpPr txBox="1"/>
          <p:nvPr/>
        </p:nvSpPr>
        <p:spPr>
          <a:xfrm>
            <a:off x="3388112" y="4567490"/>
            <a:ext cx="541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Conservation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2156F-9447-DD3B-BA56-CB875BBCF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554" y="5126111"/>
            <a:ext cx="8242892" cy="12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10"/>
    </mc:Choice>
    <mc:Fallback xmlns="">
      <p:transition spd="slow" advTm="10041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F6E47-C475-CAEC-46E9-D082F8838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4B4062-9743-BA2E-BFAD-B10DA60C3A66}"/>
              </a:ext>
            </a:extLst>
          </p:cNvPr>
          <p:cNvSpPr txBox="1"/>
          <p:nvPr/>
        </p:nvSpPr>
        <p:spPr>
          <a:xfrm>
            <a:off x="414240" y="332509"/>
            <a:ext cx="11363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Three-Point Embedding Space Correlators</a:t>
            </a:r>
          </a:p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for Conserved Currents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15CC3-4621-4581-560F-68E059425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06" y="1979581"/>
            <a:ext cx="9692686" cy="18132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258A72-5C67-0B7A-B775-4CCDF708B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0" y="3971813"/>
            <a:ext cx="11460874" cy="24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10"/>
    </mc:Choice>
    <mc:Fallback xmlns="">
      <p:transition spd="slow" advTm="100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16A34-6E23-2136-1958-2B21E4E56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471F57-690D-E008-F276-7DC2BA381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103" y="3465374"/>
            <a:ext cx="5183359" cy="707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461D16-E0F6-DF8D-96AD-E5502AF6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6553"/>
            <a:ext cx="11506200" cy="8798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Better variables in (A)DS space?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A3A23-0FA6-13DA-B743-019B6F085BDB}"/>
              </a:ext>
            </a:extLst>
          </p:cNvPr>
          <p:cNvSpPr txBox="1"/>
          <p:nvPr/>
        </p:nvSpPr>
        <p:spPr>
          <a:xfrm>
            <a:off x="342900" y="1110928"/>
            <a:ext cx="788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Bispinors</a:t>
            </a:r>
            <a:r>
              <a:rPr lang="en-US" sz="3200" dirty="0"/>
              <a:t> for AdS and CFTs </a:t>
            </a:r>
            <a:r>
              <a:rPr lang="en-US" sz="2400" dirty="0"/>
              <a:t>(Binder, Freedman, </a:t>
            </a:r>
            <a:r>
              <a:rPr lang="en-US" sz="2400" dirty="0" err="1"/>
              <a:t>Pufu</a:t>
            </a:r>
            <a:r>
              <a:rPr lang="en-US" sz="2400" dirty="0"/>
              <a:t>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C2574B-BD79-4FC7-06E6-8E68DF403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972" y="4501568"/>
            <a:ext cx="1921789" cy="774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F0545D-B2F6-FDEA-A530-32B30BDAA44F}"/>
                  </a:ext>
                </a:extLst>
              </p:cNvPr>
              <p:cNvSpPr txBox="1"/>
              <p:nvPr/>
            </p:nvSpPr>
            <p:spPr>
              <a:xfrm>
                <a:off x="488225" y="4582796"/>
                <a:ext cx="87797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3d CFT:  5D massless spinor helicity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 little group = SO(3)~SU(2)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CF0545D-B2F6-FDEA-A530-32B30BDAA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5" y="4582796"/>
                <a:ext cx="8779747" cy="461665"/>
              </a:xfrm>
              <a:prstGeom prst="rect">
                <a:avLst/>
              </a:prstGeom>
              <a:blipFill>
                <a:blip r:embed="rId4"/>
                <a:stretch>
                  <a:fillRect l="-1156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445F09-79E7-35F1-2351-6FB3D886080B}"/>
                  </a:ext>
                </a:extLst>
              </p:cNvPr>
              <p:cNvSpPr txBox="1"/>
              <p:nvPr/>
            </p:nvSpPr>
            <p:spPr>
              <a:xfrm>
                <a:off x="484659" y="2084682"/>
                <a:ext cx="117037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AdS:  5D massive spinor helicity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err="1"/>
                  <a:t>l.g.</a:t>
                </a:r>
                <a:r>
                  <a:rPr lang="en-US" sz="2400" dirty="0"/>
                  <a:t> = SO(4)~SU(2) X SU(2)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445F09-79E7-35F1-2351-6FB3D8860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59" y="2084682"/>
                <a:ext cx="11703774" cy="461665"/>
              </a:xfrm>
              <a:prstGeom prst="rect">
                <a:avLst/>
              </a:prstGeom>
              <a:blipFill>
                <a:blip r:embed="rId5"/>
                <a:stretch>
                  <a:fillRect l="-868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EE45B9EE-9D93-8E81-B9C9-E0599E118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800" y="5542095"/>
            <a:ext cx="2690880" cy="7753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5239B2-21BF-2E8B-C017-304FA558E7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9793" y="2697619"/>
            <a:ext cx="5862853" cy="7677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AC460C-D50F-D182-444B-C7809C73CE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9181" y="1861303"/>
            <a:ext cx="2190580" cy="8612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C78202-2FBE-2451-08E6-A8F7113966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59" y="3175842"/>
            <a:ext cx="4682122" cy="8344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4602AA-C573-491C-8142-D80E5A7A91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659" y="5393168"/>
            <a:ext cx="4432747" cy="10731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244F60D-8323-71DD-1121-0209BB675CB7}"/>
              </a:ext>
            </a:extLst>
          </p:cNvPr>
          <p:cNvSpPr txBox="1"/>
          <p:nvPr/>
        </p:nvSpPr>
        <p:spPr>
          <a:xfrm>
            <a:off x="9507855" y="1204828"/>
            <a:ext cx="209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SO(5) ~ SP(4)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905687-26D6-7883-BA3D-4DFDCD68EE27}"/>
              </a:ext>
            </a:extLst>
          </p:cNvPr>
          <p:cNvGrpSpPr/>
          <p:nvPr/>
        </p:nvGrpSpPr>
        <p:grpSpPr>
          <a:xfrm>
            <a:off x="504204" y="1861303"/>
            <a:ext cx="5059610" cy="4524315"/>
            <a:chOff x="342900" y="1885467"/>
            <a:chExt cx="5059610" cy="452431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6B73E1-A907-9076-5F05-8F0FCFB8C93E}"/>
                </a:ext>
              </a:extLst>
            </p:cNvPr>
            <p:cNvSpPr/>
            <p:nvPr/>
          </p:nvSpPr>
          <p:spPr>
            <a:xfrm>
              <a:off x="342900" y="1885467"/>
              <a:ext cx="5059610" cy="452431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marL="0" indent="0" algn="ctr">
                <a:buNone/>
              </a:pPr>
              <a:endParaRPr lang="en-US" sz="2800" dirty="0"/>
            </a:p>
            <a:p>
              <a:pPr algn="ctr"/>
              <a:r>
                <a:rPr lang="en-US" sz="4400" dirty="0"/>
                <a:t>Conserved currents still require imposing a differential equation:</a:t>
              </a:r>
            </a:p>
            <a:p>
              <a:pPr marL="0" indent="0" algn="ctr">
                <a:buNone/>
              </a:pPr>
              <a:endParaRPr lang="en-US" sz="4400" dirty="0"/>
            </a:p>
            <a:p>
              <a:pPr marL="0" indent="0" algn="ctr">
                <a:buNone/>
              </a:pPr>
              <a:endParaRPr lang="en-US" sz="40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F36E2E-E497-FCB1-6139-6E59D1820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3405" y="5165537"/>
              <a:ext cx="4038600" cy="9779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9B81A5F-81DB-6DBE-1F2D-662716CAB4F8}"/>
              </a:ext>
            </a:extLst>
          </p:cNvPr>
          <p:cNvSpPr/>
          <p:nvPr/>
        </p:nvSpPr>
        <p:spPr>
          <a:xfrm>
            <a:off x="6130151" y="2082556"/>
            <a:ext cx="5059610" cy="38472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Can conservation be automatic?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6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09"/>
    </mc:Choice>
    <mc:Fallback xmlns="">
      <p:transition spd="slow" advTm="155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CB551-43AF-1743-31B3-91A0F0FAB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E4D3C8-C1A9-BA32-75AC-55B56EA7AB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2900" y="166553"/>
                <a:ext cx="11506200" cy="8798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𝐀𝐌𝐁𝐈</m:t>
                    </m:r>
                    <m:r>
                      <a:rPr lang="en-US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−)</m:t>
                    </m:r>
                  </m:oMath>
                </a14:m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Twistor space</a:t>
                </a:r>
                <a:endPara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E4D3C8-C1A9-BA32-75AC-55B56EA7A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2900" y="166553"/>
                <a:ext cx="11506200" cy="8798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DDB7B37-15F9-58A6-FE64-B60F372B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15" y="2588211"/>
            <a:ext cx="5321300" cy="193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580F87-E8FC-0337-2D60-2B7DC3050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868" y="2678024"/>
            <a:ext cx="2095500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7E3676-5867-8ADE-3142-5A568202C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118" y="3793797"/>
            <a:ext cx="2159000" cy="63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BB6CC7-622C-D695-4AAC-EBD04FAC0E69}"/>
              </a:ext>
            </a:extLst>
          </p:cNvPr>
          <p:cNvSpPr txBox="1"/>
          <p:nvPr/>
        </p:nvSpPr>
        <p:spPr>
          <a:xfrm>
            <a:off x="3248658" y="1219750"/>
            <a:ext cx="2096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5d embedding space </a:t>
            </a:r>
          </a:p>
          <a:p>
            <a:pPr algn="ctr"/>
            <a:r>
              <a:rPr lang="en-US" sz="2400" dirty="0"/>
              <a:t>SO(5) ~ SP(4)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09BCC-C561-879D-1323-0A1F2EC25C9A}"/>
              </a:ext>
            </a:extLst>
          </p:cNvPr>
          <p:cNvSpPr txBox="1"/>
          <p:nvPr/>
        </p:nvSpPr>
        <p:spPr>
          <a:xfrm>
            <a:off x="600166" y="1219750"/>
            <a:ext cx="2096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6d embedding space </a:t>
            </a:r>
          </a:p>
          <a:p>
            <a:pPr algn="ctr"/>
            <a:r>
              <a:rPr lang="en-US" sz="2400" dirty="0"/>
              <a:t>SO(6) ~ SU(4)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7288A9-AFD9-4F93-C93C-90446ED6F31D}"/>
              </a:ext>
            </a:extLst>
          </p:cNvPr>
          <p:cNvCxnSpPr/>
          <p:nvPr/>
        </p:nvCxnSpPr>
        <p:spPr>
          <a:xfrm flipH="1">
            <a:off x="1127051" y="2498651"/>
            <a:ext cx="329609" cy="34024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C6375A-EEF2-4C7C-A1BE-C849185D8867}"/>
              </a:ext>
            </a:extLst>
          </p:cNvPr>
          <p:cNvCxnSpPr/>
          <p:nvPr/>
        </p:nvCxnSpPr>
        <p:spPr>
          <a:xfrm flipH="1">
            <a:off x="3049955" y="2418090"/>
            <a:ext cx="329609" cy="34024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06D93B-B2CD-2814-CDCF-E4634AF1E9B6}"/>
                  </a:ext>
                </a:extLst>
              </p:cNvPr>
              <p:cNvSpPr txBox="1"/>
              <p:nvPr/>
            </p:nvSpPr>
            <p:spPr>
              <a:xfrm>
                <a:off x="250115" y="4687570"/>
                <a:ext cx="82240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 5d, one can lower and raise indices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𝑀𝑁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but not in 6d:</a:t>
                </a:r>
              </a:p>
              <a:p>
                <a:pPr algn="ctr"/>
                <a:r>
                  <a:rPr lang="en-US" sz="2400" dirty="0"/>
                  <a:t>Twistors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Dual twistors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06D93B-B2CD-2814-CDCF-E4634AF1E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15" y="4687570"/>
                <a:ext cx="8224034" cy="830997"/>
              </a:xfrm>
              <a:prstGeom prst="rect">
                <a:avLst/>
              </a:prstGeom>
              <a:blipFill>
                <a:blip r:embed="rId6"/>
                <a:stretch>
                  <a:fillRect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B6116EB-3DF5-0757-E6B4-9E6DA314EA3C}"/>
              </a:ext>
            </a:extLst>
          </p:cNvPr>
          <p:cNvGrpSpPr/>
          <p:nvPr/>
        </p:nvGrpSpPr>
        <p:grpSpPr>
          <a:xfrm>
            <a:off x="8474149" y="1215321"/>
            <a:ext cx="3390864" cy="3867042"/>
            <a:chOff x="8474149" y="1215321"/>
            <a:chExt cx="3390864" cy="386704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4DE439-B974-A5A4-E9D6-0224AFEFDF5A}"/>
                </a:ext>
              </a:extLst>
            </p:cNvPr>
            <p:cNvSpPr/>
            <p:nvPr/>
          </p:nvSpPr>
          <p:spPr>
            <a:xfrm>
              <a:off x="8474149" y="1215321"/>
              <a:ext cx="3374951" cy="3867042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213ED4-6F43-F1DD-E2DB-1ED6A0DB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6899" y="1393739"/>
              <a:ext cx="3162710" cy="1676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1E85222-8842-64D1-D8E9-E55D91470C6A}"/>
                    </a:ext>
                  </a:extLst>
                </p:cNvPr>
                <p:cNvSpPr txBox="1"/>
                <p:nvPr/>
              </p:nvSpPr>
              <p:spPr>
                <a:xfrm>
                  <a:off x="8474149" y="3248557"/>
                  <a:ext cx="3390864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Choice of infinity twistor: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𝑀𝑁</m:t>
                            </m:r>
                          </m:sub>
                        </m:sSub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𝑀𝑁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  <a:p>
                  <a:pPr algn="ctr"/>
                  <a:r>
                    <a:rPr lang="en-US" sz="2400" dirty="0"/>
                    <a:t>Breaks conformal sym. down to AdS isometries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1E85222-8842-64D1-D8E9-E55D91470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4149" y="3248557"/>
                  <a:ext cx="3390864" cy="1569660"/>
                </a:xfrm>
                <a:prstGeom prst="rect">
                  <a:avLst/>
                </a:prstGeom>
                <a:blipFill>
                  <a:blip r:embed="rId8"/>
                  <a:stretch>
                    <a:fillRect l="-2239" t="-2400" r="-2239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AD0EC4-22DD-4E95-314B-FAF8D48A9755}"/>
              </a:ext>
            </a:extLst>
          </p:cNvPr>
          <p:cNvGrpSpPr/>
          <p:nvPr/>
        </p:nvGrpSpPr>
        <p:grpSpPr>
          <a:xfrm>
            <a:off x="2127268" y="5504611"/>
            <a:ext cx="9908788" cy="1200329"/>
            <a:chOff x="2127268" y="5504611"/>
            <a:chExt cx="9908788" cy="12003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BC6CFF-ECD1-4732-3646-4261BFFBBFB3}"/>
                </a:ext>
              </a:extLst>
            </p:cNvPr>
            <p:cNvSpPr/>
            <p:nvPr/>
          </p:nvSpPr>
          <p:spPr>
            <a:xfrm>
              <a:off x="2127268" y="5687526"/>
              <a:ext cx="7771644" cy="1003921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92B78E-7E18-5431-51D5-0C7AEA068336}"/>
                </a:ext>
              </a:extLst>
            </p:cNvPr>
            <p:cNvSpPr txBox="1"/>
            <p:nvPr/>
          </p:nvSpPr>
          <p:spPr>
            <a:xfrm>
              <a:off x="2293088" y="5927876"/>
              <a:ext cx="28462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Boundary limit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D6B909-BD76-62F6-E3EE-264C940A6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61631" y="5769978"/>
              <a:ext cx="3703639" cy="88382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7A004F-151B-2F84-DD3C-D0011BC618D7}"/>
                </a:ext>
              </a:extLst>
            </p:cNvPr>
            <p:cNvSpPr txBox="1"/>
            <p:nvPr/>
          </p:nvSpPr>
          <p:spPr>
            <a:xfrm>
              <a:off x="10064732" y="5504611"/>
              <a:ext cx="197132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Complexification of v</a:t>
              </a:r>
              <a:r>
                <a:rPr lang="en-US" sz="1800" dirty="0"/>
                <a:t>ariables used in </a:t>
              </a:r>
            </a:p>
            <a:p>
              <a:r>
                <a:rPr lang="en-US" sz="1800" dirty="0"/>
                <a:t>(Baumann, Mathys, Pimentel, Rost)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42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09"/>
    </mc:Choice>
    <mc:Fallback xmlns="">
      <p:transition spd="slow" advTm="155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B2AFA-8F69-8E1B-429F-5561AA8B8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07B3219-2710-733D-C446-D06FE4587897}"/>
              </a:ext>
            </a:extLst>
          </p:cNvPr>
          <p:cNvGrpSpPr/>
          <p:nvPr/>
        </p:nvGrpSpPr>
        <p:grpSpPr>
          <a:xfrm>
            <a:off x="8933669" y="985916"/>
            <a:ext cx="2671044" cy="2671044"/>
            <a:chOff x="9101355" y="202597"/>
            <a:chExt cx="2671044" cy="2671044"/>
          </a:xfrm>
        </p:grpSpPr>
        <p:pic>
          <p:nvPicPr>
            <p:cNvPr id="33" name="Picture 2" descr="A contour Γ divides the Riemann sphere into two hemispheres, with... |  Download Scientific Diagram">
              <a:extLst>
                <a:ext uri="{FF2B5EF4-FFF2-40B4-BE49-F238E27FC236}">
                  <a16:creationId xmlns:a16="http://schemas.microsoft.com/office/drawing/2014/main" id="{ABAB2B34-B815-8165-FABF-2482E1734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1355" y="202597"/>
              <a:ext cx="2671044" cy="267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Multiply 33">
              <a:extLst>
                <a:ext uri="{FF2B5EF4-FFF2-40B4-BE49-F238E27FC236}">
                  <a16:creationId xmlns:a16="http://schemas.microsoft.com/office/drawing/2014/main" id="{257AE51A-350D-23EB-FED7-057AF569B566}"/>
                </a:ext>
              </a:extLst>
            </p:cNvPr>
            <p:cNvSpPr/>
            <p:nvPr/>
          </p:nvSpPr>
          <p:spPr>
            <a:xfrm>
              <a:off x="9592919" y="788126"/>
              <a:ext cx="182880" cy="189619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</a:t>
              </a:r>
            </a:p>
          </p:txBody>
        </p:sp>
        <p:sp>
          <p:nvSpPr>
            <p:cNvPr id="35" name="Multiply 34">
              <a:extLst>
                <a:ext uri="{FF2B5EF4-FFF2-40B4-BE49-F238E27FC236}">
                  <a16:creationId xmlns:a16="http://schemas.microsoft.com/office/drawing/2014/main" id="{B09443C2-591A-0387-03E8-24614993B516}"/>
                </a:ext>
              </a:extLst>
            </p:cNvPr>
            <p:cNvSpPr/>
            <p:nvPr/>
          </p:nvSpPr>
          <p:spPr>
            <a:xfrm>
              <a:off x="11197601" y="999926"/>
              <a:ext cx="182880" cy="189619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Multiply 35">
              <a:extLst>
                <a:ext uri="{FF2B5EF4-FFF2-40B4-BE49-F238E27FC236}">
                  <a16:creationId xmlns:a16="http://schemas.microsoft.com/office/drawing/2014/main" id="{73F282AF-D4EC-9A93-F555-83C6D8E641FF}"/>
                </a:ext>
              </a:extLst>
            </p:cNvPr>
            <p:cNvSpPr/>
            <p:nvPr/>
          </p:nvSpPr>
          <p:spPr>
            <a:xfrm>
              <a:off x="9530355" y="2080310"/>
              <a:ext cx="182880" cy="189619"/>
            </a:xfrm>
            <a:prstGeom prst="mathMultiply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</a:t>
              </a:r>
            </a:p>
          </p:txBody>
        </p:sp>
      </p:grpSp>
      <p:sp>
        <p:nvSpPr>
          <p:cNvPr id="41" name="Up-Down Arrow 40">
            <a:extLst>
              <a:ext uri="{FF2B5EF4-FFF2-40B4-BE49-F238E27FC236}">
                <a16:creationId xmlns:a16="http://schemas.microsoft.com/office/drawing/2014/main" id="{91A2BB1F-408D-68FB-DC64-4ABBFF7B5609}"/>
              </a:ext>
            </a:extLst>
          </p:cNvPr>
          <p:cNvSpPr/>
          <p:nvPr/>
        </p:nvSpPr>
        <p:spPr>
          <a:xfrm>
            <a:off x="1746357" y="2376215"/>
            <a:ext cx="631064" cy="2277857"/>
          </a:xfrm>
          <a:prstGeom prst="up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68900F7-E7FE-9789-689B-2158F4C486B3}"/>
              </a:ext>
            </a:extLst>
          </p:cNvPr>
          <p:cNvSpPr txBox="1"/>
          <p:nvPr/>
        </p:nvSpPr>
        <p:spPr>
          <a:xfrm>
            <a:off x="0" y="3031941"/>
            <a:ext cx="1911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Isomorphism:</a:t>
            </a:r>
          </a:p>
          <a:p>
            <a:pPr algn="ctr"/>
            <a:r>
              <a:rPr lang="en-US" sz="2400" dirty="0"/>
              <a:t> Penrose transform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2FF8F-1FA0-9636-FBC0-161CC34815F3}"/>
              </a:ext>
            </a:extLst>
          </p:cNvPr>
          <p:cNvSpPr txBox="1"/>
          <p:nvPr/>
        </p:nvSpPr>
        <p:spPr>
          <a:xfrm>
            <a:off x="282017" y="465549"/>
            <a:ext cx="334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Cech cohomology rep.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9EE55B-D0D9-30BC-4EFF-9C68CF3C3E71}"/>
              </a:ext>
            </a:extLst>
          </p:cNvPr>
          <p:cNvCxnSpPr>
            <a:cxnSpLocks/>
          </p:cNvCxnSpPr>
          <p:nvPr/>
        </p:nvCxnSpPr>
        <p:spPr>
          <a:xfrm>
            <a:off x="1041189" y="903158"/>
            <a:ext cx="0" cy="514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78303-D369-A68E-7BD8-A8F0FCC42FB5}"/>
                  </a:ext>
                </a:extLst>
              </p:cNvPr>
              <p:cNvSpPr txBox="1"/>
              <p:nvPr/>
            </p:nvSpPr>
            <p:spPr>
              <a:xfrm>
                <a:off x="2349934" y="5733148"/>
                <a:ext cx="5547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eom of anti-self-dual spin s fields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78303-D369-A68E-7BD8-A8F0FCC42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934" y="5733148"/>
                <a:ext cx="5547929" cy="461665"/>
              </a:xfrm>
              <a:prstGeom prst="rect">
                <a:avLst/>
              </a:prstGeom>
              <a:blipFill>
                <a:blip r:embed="rId3"/>
                <a:stretch>
                  <a:fillRect l="-1595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F9D4015-3C04-43E4-EAC0-79401C97F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497" y="4841995"/>
            <a:ext cx="3877377" cy="711671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C4306-B3E0-B5C4-2354-446FBC99B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311" y="3771518"/>
            <a:ext cx="1663393" cy="460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8D1BA2-D875-0ABB-ADB7-5B9DD39C9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7421" y="3016536"/>
            <a:ext cx="6631773" cy="1010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8C83B-D546-C50F-D451-729E2E8355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918" y="4833554"/>
            <a:ext cx="4437898" cy="720112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3F8170-3FA6-A8E1-E71D-9FA851FC2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057" y="1528226"/>
            <a:ext cx="4619619" cy="677087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A632F4-E7ED-C824-42BF-9BE018E271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8419" y="675166"/>
            <a:ext cx="3801067" cy="57407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695CD3C-9CEA-2F2B-DFD6-B8F24B5B5971}"/>
              </a:ext>
            </a:extLst>
          </p:cNvPr>
          <p:cNvGrpSpPr/>
          <p:nvPr/>
        </p:nvGrpSpPr>
        <p:grpSpPr>
          <a:xfrm>
            <a:off x="6015397" y="1479437"/>
            <a:ext cx="5059610" cy="4524315"/>
            <a:chOff x="6096000" y="2249538"/>
            <a:chExt cx="5059610" cy="45243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557B6A-A807-5AD5-C995-EDAF473E534C}"/>
                </a:ext>
              </a:extLst>
            </p:cNvPr>
            <p:cNvSpPr/>
            <p:nvPr/>
          </p:nvSpPr>
          <p:spPr>
            <a:xfrm>
              <a:off x="6096000" y="2249538"/>
              <a:ext cx="5059610" cy="452431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Scaling of conserved currents</a:t>
              </a:r>
            </a:p>
            <a:p>
              <a:pPr algn="ctr"/>
              <a:r>
                <a:rPr lang="en-US" sz="2400" dirty="0"/>
                <a:t>in boundary limit</a:t>
              </a:r>
            </a:p>
            <a:p>
              <a:pPr marL="0" indent="0" algn="ctr">
                <a:buNone/>
              </a:pPr>
              <a:endParaRPr lang="en-US" sz="4400" dirty="0"/>
            </a:p>
            <a:p>
              <a:pPr marL="0" indent="0" algn="ctr">
                <a:buNone/>
              </a:pPr>
              <a:endParaRPr lang="en-US" sz="4400" dirty="0"/>
            </a:p>
            <a:p>
              <a:pPr marL="0" indent="0" algn="ctr">
                <a:buNone/>
              </a:pPr>
              <a:endParaRPr lang="en-US" sz="4400" dirty="0"/>
            </a:p>
            <a:p>
              <a:pPr marL="0" indent="0" algn="ctr">
                <a:buNone/>
              </a:pPr>
              <a:endParaRPr lang="en-US" sz="4400" dirty="0"/>
            </a:p>
            <a:p>
              <a:pPr marL="0" indent="0" algn="ctr">
                <a:buNone/>
              </a:pPr>
              <a:endParaRPr lang="en-US" sz="40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794A0B-869F-EE76-F5E9-20D2CC19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54768" y="3611875"/>
              <a:ext cx="4142073" cy="5414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19B121-9467-D43F-4C00-6B1E41753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009194" y="4480082"/>
              <a:ext cx="1731816" cy="54520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C45D462-EA89-1A95-6B0F-4EA67ED6D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54768" y="4461331"/>
              <a:ext cx="2221199" cy="64000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F638E0D-2BD6-46BC-454D-07C7C420A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24147" y="5370877"/>
              <a:ext cx="3703639" cy="883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3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48"/>
    </mc:Choice>
    <mc:Fallback xmlns="">
      <p:transition spd="slow" advTm="82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7DDB-7103-3A66-54F3-DAE42CF8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01" y="264944"/>
            <a:ext cx="10956381" cy="771780"/>
          </a:xfrm>
        </p:spPr>
        <p:txBody>
          <a:bodyPr/>
          <a:lstStyle/>
          <a:p>
            <a:r>
              <a:rPr lang="en-US" dirty="0"/>
              <a:t>Physics in curved spacetimes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549D208-6CDA-6CD7-12F0-67C0A4110E25}"/>
              </a:ext>
            </a:extLst>
          </p:cNvPr>
          <p:cNvGrpSpPr/>
          <p:nvPr/>
        </p:nvGrpSpPr>
        <p:grpSpPr>
          <a:xfrm>
            <a:off x="606653" y="693922"/>
            <a:ext cx="7077069" cy="4827273"/>
            <a:chOff x="6785086" y="705761"/>
            <a:chExt cx="7077069" cy="482727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6A7B46A-FABE-EA43-09FA-4D02F4A51D66}"/>
                </a:ext>
              </a:extLst>
            </p:cNvPr>
            <p:cNvGrpSpPr/>
            <p:nvPr/>
          </p:nvGrpSpPr>
          <p:grpSpPr>
            <a:xfrm>
              <a:off x="6785086" y="705761"/>
              <a:ext cx="7077069" cy="4827273"/>
              <a:chOff x="6785086" y="705761"/>
              <a:chExt cx="7077069" cy="4827273"/>
            </a:xfrm>
          </p:grpSpPr>
          <p:graphicFrame>
            <p:nvGraphicFramePr>
              <p:cNvPr id="48" name="Chart 47">
                <a:extLst>
                  <a:ext uri="{FF2B5EF4-FFF2-40B4-BE49-F238E27FC236}">
                    <a16:creationId xmlns:a16="http://schemas.microsoft.com/office/drawing/2014/main" id="{899C99F1-6FEC-B3D2-1887-8594C9260A49}"/>
                  </a:ext>
                </a:extLst>
              </p:cNvPr>
              <p:cNvGraphicFramePr/>
              <p:nvPr/>
            </p:nvGraphicFramePr>
            <p:xfrm>
              <a:off x="6818618" y="705761"/>
              <a:ext cx="4913279" cy="389299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pic>
            <p:nvPicPr>
              <p:cNvPr id="49" name="Picture 10" descr="Hubble Deep Fields | HubbleSite">
                <a:extLst>
                  <a:ext uri="{FF2B5EF4-FFF2-40B4-BE49-F238E27FC236}">
                    <a16:creationId xmlns:a16="http://schemas.microsoft.com/office/drawing/2014/main" id="{ACFB00CD-DE27-6D15-DFFF-9349B63445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5086" y="4159829"/>
                <a:ext cx="1503850" cy="1373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" descr="ESA - Planck CMB">
                <a:extLst>
                  <a:ext uri="{FF2B5EF4-FFF2-40B4-BE49-F238E27FC236}">
                    <a16:creationId xmlns:a16="http://schemas.microsoft.com/office/drawing/2014/main" id="{81B1A9C1-EAE5-A668-B7C4-81A8B378D6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02583" y="1541324"/>
                <a:ext cx="2359572" cy="1179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790DFF14-72BB-5D08-84A0-29E2A2B0C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7695" y="3772069"/>
              <a:ext cx="1476999" cy="14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E295D4E-5757-C1EA-B6A4-1E3C67D86844}"/>
              </a:ext>
            </a:extLst>
          </p:cNvPr>
          <p:cNvGrpSpPr/>
          <p:nvPr/>
        </p:nvGrpSpPr>
        <p:grpSpPr>
          <a:xfrm>
            <a:off x="1228469" y="1588993"/>
            <a:ext cx="3601710" cy="2102856"/>
            <a:chOff x="7639577" y="1324993"/>
            <a:chExt cx="3601710" cy="2102856"/>
          </a:xfrm>
        </p:grpSpPr>
        <p:pic>
          <p:nvPicPr>
            <p:cNvPr id="32" name="Graphic 31" descr="Question Mark with solid fill">
              <a:extLst>
                <a:ext uri="{FF2B5EF4-FFF2-40B4-BE49-F238E27FC236}">
                  <a16:creationId xmlns:a16="http://schemas.microsoft.com/office/drawing/2014/main" id="{25C849B2-5798-169A-B164-3E289B1B180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05561" y="1823683"/>
              <a:ext cx="735726" cy="821035"/>
            </a:xfrm>
            <a:prstGeom prst="rect">
              <a:avLst/>
            </a:prstGeom>
          </p:spPr>
        </p:pic>
        <p:pic>
          <p:nvPicPr>
            <p:cNvPr id="33" name="Graphic 32" descr="Question Mark with solid fill">
              <a:extLst>
                <a:ext uri="{FF2B5EF4-FFF2-40B4-BE49-F238E27FC236}">
                  <a16:creationId xmlns:a16="http://schemas.microsoft.com/office/drawing/2014/main" id="{A94D63B9-1C10-8CAD-E52A-E6DFB6E261A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39577" y="2368753"/>
              <a:ext cx="735726" cy="821036"/>
            </a:xfrm>
            <a:prstGeom prst="rect">
              <a:avLst/>
            </a:prstGeom>
          </p:spPr>
        </p:pic>
        <p:pic>
          <p:nvPicPr>
            <p:cNvPr id="34" name="Graphic 33" descr="Question Mark with solid fill">
              <a:extLst>
                <a:ext uri="{FF2B5EF4-FFF2-40B4-BE49-F238E27FC236}">
                  <a16:creationId xmlns:a16="http://schemas.microsoft.com/office/drawing/2014/main" id="{CD0CCE87-75B0-0D97-7A0A-8278BB92B33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40476" y="1324993"/>
              <a:ext cx="551149" cy="615056"/>
            </a:xfrm>
            <a:prstGeom prst="rect">
              <a:avLst/>
            </a:prstGeom>
          </p:spPr>
        </p:pic>
        <p:pic>
          <p:nvPicPr>
            <p:cNvPr id="35" name="Graphic 34" descr="Question Mark with solid fill">
              <a:extLst>
                <a:ext uri="{FF2B5EF4-FFF2-40B4-BE49-F238E27FC236}">
                  <a16:creationId xmlns:a16="http://schemas.microsoft.com/office/drawing/2014/main" id="{C43547AA-D5A0-ADEA-6870-73F30288CED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56592" y="2812793"/>
              <a:ext cx="551149" cy="615056"/>
            </a:xfrm>
            <a:prstGeom prst="rect">
              <a:avLst/>
            </a:prstGeom>
          </p:spPr>
        </p:pic>
        <p:pic>
          <p:nvPicPr>
            <p:cNvPr id="36" name="Graphic 35" descr="Question Mark with solid fill">
              <a:extLst>
                <a:ext uri="{FF2B5EF4-FFF2-40B4-BE49-F238E27FC236}">
                  <a16:creationId xmlns:a16="http://schemas.microsoft.com/office/drawing/2014/main" id="{76EE1A1E-95F0-3729-1F18-F0398477037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49491" y="1385604"/>
              <a:ext cx="551149" cy="61505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DB9E4E-141F-7925-AABE-CA723F8D780D}"/>
                  </a:ext>
                </a:extLst>
              </p:cNvPr>
              <p:cNvSpPr txBox="1"/>
              <p:nvPr/>
            </p:nvSpPr>
            <p:spPr>
              <a:xfrm>
                <a:off x="8897097" y="1588993"/>
                <a:ext cx="169014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DB9E4E-141F-7925-AABE-CA723F8D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097" y="1588993"/>
                <a:ext cx="1690143" cy="738664"/>
              </a:xfrm>
              <a:prstGeom prst="rect">
                <a:avLst/>
              </a:prstGeom>
              <a:blipFill>
                <a:blip r:embed="rId10"/>
                <a:stretch>
                  <a:fillRect l="-6716" r="-6716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C8353ED-2762-9539-B20A-B8EC57AA4B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7157" y="3986279"/>
            <a:ext cx="4724400" cy="2501900"/>
          </a:xfrm>
          <a:prstGeom prst="rect">
            <a:avLst/>
          </a:prstGeom>
        </p:spPr>
      </p:pic>
      <p:pic>
        <p:nvPicPr>
          <p:cNvPr id="5" name="Graphic 4" descr="Question Mark with solid fill">
            <a:extLst>
              <a:ext uri="{FF2B5EF4-FFF2-40B4-BE49-F238E27FC236}">
                <a16:creationId xmlns:a16="http://schemas.microsoft.com/office/drawing/2014/main" id="{65B4D8BB-6683-40A0-DDA2-4AE93D96242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11665" y="5873123"/>
            <a:ext cx="551149" cy="615056"/>
          </a:xfrm>
          <a:prstGeom prst="rect">
            <a:avLst/>
          </a:prstGeom>
        </p:spPr>
      </p:pic>
      <p:sp>
        <p:nvSpPr>
          <p:cNvPr id="6" name="Bent Arrow 5">
            <a:extLst>
              <a:ext uri="{FF2B5EF4-FFF2-40B4-BE49-F238E27FC236}">
                <a16:creationId xmlns:a16="http://schemas.microsoft.com/office/drawing/2014/main" id="{CCB4D9EA-FD1D-CEA8-1A93-59B7A4615C8A}"/>
              </a:ext>
            </a:extLst>
          </p:cNvPr>
          <p:cNvSpPr/>
          <p:nvPr/>
        </p:nvSpPr>
        <p:spPr>
          <a:xfrm flipH="1">
            <a:off x="6930849" y="2915408"/>
            <a:ext cx="1492700" cy="1590011"/>
          </a:xfrm>
          <a:prstGeom prst="bentArrow">
            <a:avLst>
              <a:gd name="adj1" fmla="val 18589"/>
              <a:gd name="adj2" fmla="val 25000"/>
              <a:gd name="adj3" fmla="val 25000"/>
              <a:gd name="adj4" fmla="val 7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4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84"/>
    </mc:Choice>
    <mc:Fallback xmlns="">
      <p:transition spd="slow" advTm="17238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4B2CB-1908-2FDC-6D91-9E1C5536E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0F14E9-689F-FD06-ADD6-259AC93BBE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42900" y="166553"/>
                <a:ext cx="11506200" cy="87980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𝑫𝑺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b="1" i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penrose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</a:rPr>
                  <a:t> transform</a:t>
                </a:r>
                <a:endPara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0F14E9-689F-FD06-ADD6-259AC93BBE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42900" y="166553"/>
                <a:ext cx="11506200" cy="8798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37F66F5-8FF0-692F-4233-A7767124D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238" y="1961730"/>
            <a:ext cx="6631773" cy="10105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1D2B62-4ED5-6860-8436-B82757DDC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26" y="2296425"/>
            <a:ext cx="3475247" cy="5639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A85E4A-54B4-C4BA-7C2E-97507DFB0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061" y="3075874"/>
            <a:ext cx="6375950" cy="11338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20E7112-92FF-650D-AFC3-76E234DA3901}"/>
              </a:ext>
            </a:extLst>
          </p:cNvPr>
          <p:cNvSpPr txBox="1"/>
          <p:nvPr/>
        </p:nvSpPr>
        <p:spPr>
          <a:xfrm>
            <a:off x="2336799" y="1312736"/>
            <a:ext cx="751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Self-dual and anti-self-dual fields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CE956E9-2D89-814E-B667-761DC42657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08" y="3218974"/>
            <a:ext cx="3453207" cy="7786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50E43B9-649B-984C-A720-0FA302B554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926" y="5136184"/>
            <a:ext cx="3776745" cy="8798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31AD86-0BD6-E9BE-A7BA-E3F32BF1D2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4547" y="4939664"/>
            <a:ext cx="6975527" cy="11887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9290FB7-E51C-0705-5976-18F967305877}"/>
              </a:ext>
            </a:extLst>
          </p:cNvPr>
          <p:cNvSpPr txBox="1"/>
          <p:nvPr/>
        </p:nvSpPr>
        <p:spPr>
          <a:xfrm>
            <a:off x="1614006" y="4404433"/>
            <a:ext cx="896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Boundary limit gives conserved currents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A37E3-7FDE-3145-BDB0-AF93830569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5196" y="1091454"/>
            <a:ext cx="1912966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09"/>
    </mc:Choice>
    <mc:Fallback xmlns="">
      <p:transition spd="slow" advTm="15590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2CAF8-6DE9-AE6F-62D4-4E2949FAF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0DA95D-75B0-7775-FD40-F02D8518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695" y="1400874"/>
            <a:ext cx="8101693" cy="2565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40994D-4D21-8F29-0335-FBCB6782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6553"/>
            <a:ext cx="11506200" cy="8798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2-point correlators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03E816-D654-A6C6-7FF8-34DA6D9BA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42325"/>
            <a:ext cx="7772400" cy="1217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A775FF-4D8A-5299-4CB0-0567AD60379B}"/>
              </a:ext>
            </a:extLst>
          </p:cNvPr>
          <p:cNvSpPr txBox="1"/>
          <p:nvPr/>
        </p:nvSpPr>
        <p:spPr>
          <a:xfrm>
            <a:off x="464457" y="1075236"/>
            <a:ext cx="4353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Bulk: self-dual /anti-self-dual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44643-A734-35FF-D0F8-A852C77D42F2}"/>
              </a:ext>
            </a:extLst>
          </p:cNvPr>
          <p:cNvSpPr txBox="1"/>
          <p:nvPr/>
        </p:nvSpPr>
        <p:spPr>
          <a:xfrm>
            <a:off x="464458" y="5088680"/>
            <a:ext cx="596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Extension to all conformal dimensions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4C93F6-8586-EE1D-A510-6BAC504649DF}"/>
              </a:ext>
            </a:extLst>
          </p:cNvPr>
          <p:cNvSpPr txBox="1"/>
          <p:nvPr/>
        </p:nvSpPr>
        <p:spPr>
          <a:xfrm>
            <a:off x="342900" y="3534841"/>
            <a:ext cx="4845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Boundary: conserved currents</a:t>
            </a:r>
          </a:p>
        </p:txBody>
      </p:sp>
      <p:pic>
        <p:nvPicPr>
          <p:cNvPr id="2050" name="Picture 2" descr="Gravity Duals of the Quantum Hall Effect">
            <a:extLst>
              <a:ext uri="{FF2B5EF4-FFF2-40B4-BE49-F238E27FC236}">
                <a16:creationId xmlns:a16="http://schemas.microsoft.com/office/drawing/2014/main" id="{95DD5129-884F-8FCD-F2C8-AAE5FC705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38" y="1075236"/>
            <a:ext cx="1783261" cy="16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6B901D-6003-A15A-38EB-EFA14FEB10B1}"/>
              </a:ext>
            </a:extLst>
          </p:cNvPr>
          <p:cNvSpPr txBox="1"/>
          <p:nvPr/>
        </p:nvSpPr>
        <p:spPr>
          <a:xfrm>
            <a:off x="9915753" y="614486"/>
            <a:ext cx="193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(MCG, </a:t>
            </a:r>
            <a:r>
              <a:rPr lang="en-US" dirty="0" err="1"/>
              <a:t>Keseman</a:t>
            </a:r>
            <a:r>
              <a:rPr lang="en-US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A4E88-A45E-7E98-7190-CD8C98D58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338" y="3570069"/>
            <a:ext cx="1481761" cy="466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9FDE7C-293B-991B-CE73-E9F8B7359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805" y="5612831"/>
            <a:ext cx="8591533" cy="104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09"/>
    </mc:Choice>
    <mc:Fallback xmlns="">
      <p:transition spd="slow" advTm="155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73AB5-44EE-6A8D-352C-BCDB6BBA9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43C79F6-D06C-5DA0-2D4B-3D5885DC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233" y="1027478"/>
            <a:ext cx="2571502" cy="2571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C2B2AD-231D-F857-1CFE-F3BB71A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6553"/>
            <a:ext cx="11506200" cy="8798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3-point boundary correlators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24B51-3EE5-A10B-3C45-FB720E92D4DD}"/>
              </a:ext>
            </a:extLst>
          </p:cNvPr>
          <p:cNvSpPr txBox="1"/>
          <p:nvPr/>
        </p:nvSpPr>
        <p:spPr>
          <a:xfrm>
            <a:off x="7879608" y="5962062"/>
            <a:ext cx="409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Complexification of results in (Baumann, Mathys, Pimentel, Rost)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0C4AB7-B4EE-C026-D87E-4F5D0170D3FD}"/>
                  </a:ext>
                </a:extLst>
              </p:cNvPr>
              <p:cNvSpPr txBox="1"/>
              <p:nvPr/>
            </p:nvSpPr>
            <p:spPr>
              <a:xfrm>
                <a:off x="5487292" y="1246323"/>
                <a:ext cx="1475973" cy="52322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0C4AB7-B4EE-C026-D87E-4F5D0170D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292" y="1246323"/>
                <a:ext cx="1475973" cy="523220"/>
              </a:xfrm>
              <a:prstGeom prst="rect">
                <a:avLst/>
              </a:prstGeom>
              <a:blipFill>
                <a:blip r:embed="rId3"/>
                <a:stretch>
                  <a:fillRect t="-6667"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511BE5F-A918-8CE4-8689-622EF9EEF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929589"/>
            <a:ext cx="7772400" cy="990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FFC166-1C28-B56E-7D26-EFA553F2E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2486" y="3763387"/>
            <a:ext cx="12299220" cy="1098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E4866-D182-D27A-CD53-30FF853C0454}"/>
              </a:ext>
            </a:extLst>
          </p:cNvPr>
          <p:cNvSpPr txBox="1"/>
          <p:nvPr/>
        </p:nvSpPr>
        <p:spPr>
          <a:xfrm>
            <a:off x="5322937" y="3157964"/>
            <a:ext cx="180468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YM,  GR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5E7262-6D8C-74CF-70FE-375F22F5F39C}"/>
              </a:ext>
            </a:extLst>
          </p:cNvPr>
          <p:cNvGrpSpPr/>
          <p:nvPr/>
        </p:nvGrpSpPr>
        <p:grpSpPr>
          <a:xfrm>
            <a:off x="1245498" y="5026693"/>
            <a:ext cx="4817846" cy="1671731"/>
            <a:chOff x="741125" y="5019716"/>
            <a:chExt cx="4817846" cy="16717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EA119-1E3F-1BA9-926A-4DF30BD4E17B}"/>
                </a:ext>
              </a:extLst>
            </p:cNvPr>
            <p:cNvSpPr/>
            <p:nvPr/>
          </p:nvSpPr>
          <p:spPr>
            <a:xfrm>
              <a:off x="741125" y="5019716"/>
              <a:ext cx="4817846" cy="1671731"/>
            </a:xfrm>
            <a:prstGeom prst="rect">
              <a:avLst/>
            </a:prstGeom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C073F4-34A2-FF32-738E-A2105357F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9800" y="5115997"/>
              <a:ext cx="3258458" cy="14791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C8DCF7-BDC4-2698-53BA-F94B026B7A3A}"/>
                </a:ext>
              </a:extLst>
            </p:cNvPr>
            <p:cNvSpPr txBox="1"/>
            <p:nvPr/>
          </p:nvSpPr>
          <p:spPr>
            <a:xfrm>
              <a:off x="741125" y="5385506"/>
              <a:ext cx="153526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Double copy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BD52E56-06A1-0D4F-F2B3-00147A8FC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81397"/>
            <a:ext cx="2123735" cy="21237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2FB60C-D766-B8CF-8326-236C2A1F2281}"/>
              </a:ext>
            </a:extLst>
          </p:cNvPr>
          <p:cNvSpPr txBox="1"/>
          <p:nvPr/>
        </p:nvSpPr>
        <p:spPr>
          <a:xfrm>
            <a:off x="9929494" y="635149"/>
            <a:ext cx="193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(MCG, </a:t>
            </a:r>
            <a:r>
              <a:rPr lang="en-US" dirty="0" err="1"/>
              <a:t>Keseman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756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09"/>
    </mc:Choice>
    <mc:Fallback xmlns="">
      <p:transition spd="slow" advTm="155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44408-5A20-777A-01E1-B577DECD3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8295-D837-4748-D586-9BF4E04B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6553"/>
            <a:ext cx="11506200" cy="87980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3-point correlators:</a:t>
            </a:r>
            <a:r>
              <a:rPr lang="en-US">
                <a:solidFill>
                  <a:schemeClr val="accent3">
                    <a:lumMod val="75000"/>
                  </a:schemeClr>
                </a:solidFill>
                <a:latin typeface="+mn-lt"/>
              </a:rPr>
              <a:t> Ward identities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AE0B3-DC58-C7D2-6213-E724AD4955C7}"/>
              </a:ext>
            </a:extLst>
          </p:cNvPr>
          <p:cNvSpPr txBox="1"/>
          <p:nvPr/>
        </p:nvSpPr>
        <p:spPr>
          <a:xfrm>
            <a:off x="3369703" y="1377007"/>
            <a:ext cx="5452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YM, GR correlators satisfy the inhomogeneous Ward Identity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40AA7-9C60-D408-40E2-52AF57671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2758842"/>
            <a:ext cx="11669486" cy="1117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3B802C-928C-8417-2430-6A9EBAA4D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256" y="4653194"/>
            <a:ext cx="8997485" cy="1187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B5563-2A61-8BE1-E1CF-777C87919E0A}"/>
              </a:ext>
            </a:extLst>
          </p:cNvPr>
          <p:cNvSpPr txBox="1"/>
          <p:nvPr/>
        </p:nvSpPr>
        <p:spPr>
          <a:xfrm>
            <a:off x="3369701" y="4129974"/>
            <a:ext cx="5452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 twistor space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184B4-5E46-6431-DCEE-C289C041CA8E}"/>
              </a:ext>
            </a:extLst>
          </p:cNvPr>
          <p:cNvSpPr txBox="1"/>
          <p:nvPr/>
        </p:nvSpPr>
        <p:spPr>
          <a:xfrm>
            <a:off x="6739407" y="6168227"/>
            <a:ext cx="545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Only satisfied for complexified reps.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1C6BC-2A65-3112-F8B1-A1694B414003}"/>
              </a:ext>
            </a:extLst>
          </p:cNvPr>
          <p:cNvSpPr txBox="1"/>
          <p:nvPr/>
        </p:nvSpPr>
        <p:spPr>
          <a:xfrm>
            <a:off x="9929494" y="635149"/>
            <a:ext cx="193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(MCG, </a:t>
            </a:r>
            <a:r>
              <a:rPr lang="en-US" dirty="0" err="1"/>
              <a:t>Keseman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079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09"/>
    </mc:Choice>
    <mc:Fallback xmlns="">
      <p:transition spd="slow" advTm="15590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BD40E-7AC6-E6B1-C147-695BC83C8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30DD-B815-9597-8C8A-DFF6617F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6553"/>
            <a:ext cx="11506200" cy="8798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4-point correlators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20D5F-6BF8-627F-788E-CC1144724A78}"/>
              </a:ext>
            </a:extLst>
          </p:cNvPr>
          <p:cNvSpPr txBox="1"/>
          <p:nvPr/>
        </p:nvSpPr>
        <p:spPr>
          <a:xfrm>
            <a:off x="4446248" y="5776893"/>
            <a:ext cx="79192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Related to those found via the Cosmological Grassmannian (</a:t>
            </a:r>
            <a:r>
              <a:rPr lang="en-US" sz="2400" dirty="0" err="1"/>
              <a:t>Arundine</a:t>
            </a:r>
            <a:r>
              <a:rPr lang="en-US" sz="2400" dirty="0"/>
              <a:t>, Baumann, Gordon Lee, Pimentel, Rost)</a:t>
            </a:r>
          </a:p>
          <a:p>
            <a:pPr algn="ctr"/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C9032E-E1C8-EF8E-59C7-8175AADB3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346"/>
            <a:ext cx="12229625" cy="23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5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09"/>
    </mc:Choice>
    <mc:Fallback xmlns="">
      <p:transition spd="slow" advTm="15590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12188952" cy="100584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50228" y="182880"/>
            <a:ext cx="447430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4200" b="1">
                <a:solidFill>
                  <a:srgbClr val="FFFFFF"/>
                </a:solidFill>
              </a:rPr>
              <a:t>CONCLUSIONS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4BE74B-8A02-1604-7E01-15C0E3EFE567}"/>
              </a:ext>
            </a:extLst>
          </p:cNvPr>
          <p:cNvGrpSpPr/>
          <p:nvPr/>
        </p:nvGrpSpPr>
        <p:grpSpPr>
          <a:xfrm>
            <a:off x="5807499" y="1178860"/>
            <a:ext cx="6221102" cy="5486400"/>
            <a:chOff x="733108" y="1371600"/>
            <a:chExt cx="5943600" cy="4754880"/>
          </a:xfrm>
        </p:grpSpPr>
        <p:sp>
          <p:nvSpPr>
            <p:cNvPr id="4" name="Rounded Rectangle 3"/>
            <p:cNvSpPr/>
            <p:nvPr/>
          </p:nvSpPr>
          <p:spPr>
            <a:xfrm>
              <a:off x="733108" y="1371600"/>
              <a:ext cx="5943600" cy="4754880"/>
            </a:xfrm>
            <a:prstGeom prst="roundRect">
              <a:avLst/>
            </a:prstGeom>
            <a:solidFill>
              <a:srgbClr val="F3F4F6"/>
            </a:solidFill>
            <a:ln w="15240">
              <a:solidFill>
                <a:srgbClr val="DCDF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04956" y="1779860"/>
              <a:ext cx="5608562" cy="2860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500"/>
                </a:spcAft>
                <a:buFont typeface="Wingdings" pitchFamily="2" charset="2"/>
                <a:buChar char="v"/>
                <a:defRPr sz="2400">
                  <a:latin typeface="Calibri"/>
                </a:defRPr>
              </a:pPr>
              <a:r>
                <a:rPr lang="en-US" sz="2800" dirty="0"/>
                <a:t>Penrose transform: isomorphism between twistor rep. and </a:t>
              </a:r>
              <a:r>
                <a:rPr lang="en-US" sz="2800" dirty="0" err="1"/>
                <a:t>eom</a:t>
              </a:r>
              <a:r>
                <a:rPr lang="en-US" sz="2800" dirty="0"/>
                <a:t> solutions</a:t>
              </a:r>
            </a:p>
            <a:p>
              <a:pPr marL="342900" indent="-342900">
                <a:spcAft>
                  <a:spcPts val="500"/>
                </a:spcAft>
                <a:buFont typeface="Wingdings" pitchFamily="2" charset="2"/>
                <a:buChar char="v"/>
                <a:defRPr sz="2400">
                  <a:latin typeface="Calibri"/>
                </a:defRPr>
              </a:pPr>
              <a:r>
                <a:rPr lang="en-US" sz="2800" dirty="0"/>
                <a:t>Building blocks for rep: cleanly track symmetries and their breaking</a:t>
              </a:r>
            </a:p>
            <a:p>
              <a:pPr marL="342900" indent="-342900">
                <a:spcAft>
                  <a:spcPts val="500"/>
                </a:spcAft>
                <a:buFont typeface="Wingdings" pitchFamily="2" charset="2"/>
                <a:buChar char="v"/>
                <a:defRPr sz="2400">
                  <a:latin typeface="Calibri"/>
                </a:defRPr>
              </a:pPr>
              <a:r>
                <a:rPr lang="en-US" sz="2800" dirty="0"/>
                <a:t>Double copy arises naturally</a:t>
              </a:r>
            </a:p>
            <a:p>
              <a:pPr marL="342900" indent="-342900">
                <a:spcAft>
                  <a:spcPts val="500"/>
                </a:spcAft>
                <a:buFont typeface="Wingdings" pitchFamily="2" charset="2"/>
                <a:buChar char="v"/>
                <a:defRPr sz="2400">
                  <a:latin typeface="Calibri"/>
                </a:defRPr>
              </a:pPr>
              <a:r>
                <a:rPr lang="en-US" sz="2800" dirty="0"/>
                <a:t>Ward Identities are straightforward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50212" y="4790593"/>
              <a:ext cx="4909392" cy="1227356"/>
            </a:xfrm>
            <a:prstGeom prst="roundRect">
              <a:avLst/>
            </a:prstGeom>
            <a:solidFill>
              <a:srgbClr val="2456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sz="2200" b="1" dirty="0">
                  <a:solidFill>
                    <a:srgbClr val="FFFFFF"/>
                  </a:solidFill>
                </a:rPr>
                <a:t>Next: </a:t>
              </a:r>
              <a:r>
                <a:rPr lang="en-US" sz="2200" b="1" dirty="0">
                  <a:solidFill>
                    <a:srgbClr val="FFFFFF"/>
                  </a:solidFill>
                </a:rPr>
                <a:t>Fermions, n-point, higher dim., expansion around self-dual sector, recursion relations,</a:t>
              </a:r>
            </a:p>
            <a:p>
              <a:pPr algn="ctr"/>
              <a:r>
                <a:rPr lang="en-US" sz="2200" b="1" dirty="0">
                  <a:solidFill>
                    <a:srgbClr val="FFFFFF"/>
                  </a:solidFill>
                </a:rPr>
                <a:t>cosmological Grassmannian in 4d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A6FC06-8E07-FE8C-ED3C-470729785411}"/>
              </a:ext>
            </a:extLst>
          </p:cNvPr>
          <p:cNvGrpSpPr/>
          <p:nvPr/>
        </p:nvGrpSpPr>
        <p:grpSpPr>
          <a:xfrm>
            <a:off x="163399" y="1178860"/>
            <a:ext cx="5453333" cy="5486400"/>
            <a:chOff x="6493827" y="1188720"/>
            <a:chExt cx="5453333" cy="5486400"/>
          </a:xfrm>
        </p:grpSpPr>
        <p:sp>
          <p:nvSpPr>
            <p:cNvPr id="7" name="Rounded Rectangle 6"/>
            <p:cNvSpPr/>
            <p:nvPr/>
          </p:nvSpPr>
          <p:spPr>
            <a:xfrm>
              <a:off x="6493827" y="1188720"/>
              <a:ext cx="5453333" cy="5486400"/>
            </a:xfrm>
            <a:prstGeom prst="roundRect">
              <a:avLst/>
            </a:prstGeom>
            <a:solidFill>
              <a:srgbClr val="FFFFFF"/>
            </a:solidFill>
            <a:ln w="15240">
              <a:solidFill>
                <a:srgbClr val="DCDFE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190121" y="3067106"/>
              <a:ext cx="4206240" cy="457200"/>
            </a:xfrm>
            <a:prstGeom prst="roundRect">
              <a:avLst/>
            </a:prstGeom>
            <a:solidFill>
              <a:srgbClr val="F3F4F6"/>
            </a:solidFill>
            <a:ln w="25400">
              <a:solidFill>
                <a:srgbClr val="2456A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sz="2200" b="1" dirty="0">
                  <a:solidFill>
                    <a:srgbClr val="1F2937"/>
                  </a:solidFill>
                </a:rPr>
                <a:t>Twistor space (A)dS₄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8241681" y="3661466"/>
              <a:ext cx="2103120" cy="457200"/>
            </a:xfrm>
            <a:prstGeom prst="rightArrow">
              <a:avLst/>
            </a:prstGeom>
            <a:solidFill>
              <a:srgbClr val="6B728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190121" y="4255826"/>
              <a:ext cx="4206240" cy="457200"/>
            </a:xfrm>
            <a:prstGeom prst="roundRect">
              <a:avLst/>
            </a:prstGeom>
            <a:solidFill>
              <a:srgbClr val="F3F4F6"/>
            </a:solidFill>
            <a:ln w="25400">
              <a:solidFill>
                <a:srgbClr val="F59E0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sz="2200" b="1" dirty="0">
                  <a:solidFill>
                    <a:srgbClr val="1F2937"/>
                  </a:solidFill>
                </a:rPr>
                <a:t>CFT₃ correlators (2‑, 3‑pt)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3AC6C90-777A-96C3-9F62-BE65FE7A9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65" y="4950832"/>
            <a:ext cx="1329070" cy="1329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F7250E-5A24-F0C4-0264-C43A86E30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482" y="4840326"/>
            <a:ext cx="1554177" cy="1554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7F90A3-3DEC-62B5-9FF0-BB3438DE6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138" y="1357452"/>
            <a:ext cx="1252097" cy="1471763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0581F33-449C-505E-B35E-B6BFFB1A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86" y="1367197"/>
            <a:ext cx="1150662" cy="132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EAFF-47B8-F602-B4FD-8DFA4E76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71" y="313675"/>
            <a:ext cx="3448314" cy="762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We usually work at small curvature / weak gravity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7E158F-3312-89A9-EC24-10AEA3E8ACE2}"/>
              </a:ext>
            </a:extLst>
          </p:cNvPr>
          <p:cNvSpPr txBox="1">
            <a:spLocks/>
          </p:cNvSpPr>
          <p:nvPr/>
        </p:nvSpPr>
        <p:spPr>
          <a:xfrm>
            <a:off x="7199428" y="257175"/>
            <a:ext cx="3448314" cy="833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Large curvature / strong gravity is much harder!</a:t>
            </a:r>
          </a:p>
        </p:txBody>
      </p:sp>
      <p:pic>
        <p:nvPicPr>
          <p:cNvPr id="4100" name="Picture 4" descr="ESA Science &amp; Technology - Spacetime curvature">
            <a:extLst>
              <a:ext uri="{FF2B5EF4-FFF2-40B4-BE49-F238E27FC236}">
                <a16:creationId xmlns:a16="http://schemas.microsoft.com/office/drawing/2014/main" id="{A8F1CBC7-AA96-F21C-9627-860B65135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1" y="1270046"/>
            <a:ext cx="4147694" cy="23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7641F-2F67-ADBC-336F-C3372E25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38" y="1270046"/>
            <a:ext cx="4147694" cy="23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Dance with solid fill">
            <a:extLst>
              <a:ext uri="{FF2B5EF4-FFF2-40B4-BE49-F238E27FC236}">
                <a16:creationId xmlns:a16="http://schemas.microsoft.com/office/drawing/2014/main" id="{9CA9AF36-D970-B8D5-527C-85871D6613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5305" y="2702279"/>
            <a:ext cx="683342" cy="683342"/>
          </a:xfrm>
          <a:prstGeom prst="rect">
            <a:avLst/>
          </a:prstGeom>
        </p:spPr>
      </p:pic>
      <p:pic>
        <p:nvPicPr>
          <p:cNvPr id="12" name="Graphic 11" descr="Confused person with solid fill">
            <a:extLst>
              <a:ext uri="{FF2B5EF4-FFF2-40B4-BE49-F238E27FC236}">
                <a16:creationId xmlns:a16="http://schemas.microsoft.com/office/drawing/2014/main" id="{D5BF9A48-D4DF-7B7A-FAAD-8A8AFC35DC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2787" y="1680147"/>
            <a:ext cx="535858" cy="53585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ABEFE3-C5EA-144D-CFA7-D5C2970177BB}"/>
              </a:ext>
            </a:extLst>
          </p:cNvPr>
          <p:cNvGrpSpPr/>
          <p:nvPr/>
        </p:nvGrpSpPr>
        <p:grpSpPr>
          <a:xfrm>
            <a:off x="1082181" y="3935327"/>
            <a:ext cx="3921822" cy="2450512"/>
            <a:chOff x="6811298" y="1249132"/>
            <a:chExt cx="4060722" cy="19562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47CE13-D055-63F7-B085-725E88D7DEE7}"/>
                </a:ext>
              </a:extLst>
            </p:cNvPr>
            <p:cNvSpPr txBox="1"/>
            <p:nvPr/>
          </p:nvSpPr>
          <p:spPr>
            <a:xfrm>
              <a:off x="6811298" y="1249132"/>
              <a:ext cx="4060722" cy="687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Perturbation theory &amp; EFT</a:t>
              </a:r>
            </a:p>
            <a:p>
              <a:endParaRPr lang="en-US" sz="1000" dirty="0"/>
            </a:p>
            <a:p>
              <a:r>
                <a:rPr lang="en-US" sz="2000" dirty="0"/>
                <a:t>Scattering amplitude methods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F79E06C-4B41-0F4B-35F6-24C2D2E3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0256" y="2047523"/>
              <a:ext cx="1799817" cy="115784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C44725-BD2F-E563-06D5-D114BB78ADE0}"/>
              </a:ext>
            </a:extLst>
          </p:cNvPr>
          <p:cNvGrpSpPr/>
          <p:nvPr/>
        </p:nvGrpSpPr>
        <p:grpSpPr>
          <a:xfrm>
            <a:off x="6455934" y="3854414"/>
            <a:ext cx="4653885" cy="2259566"/>
            <a:chOff x="2002376" y="3707891"/>
            <a:chExt cx="4935236" cy="22595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37BA18-F481-D5F1-31AA-E04B2333B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2376" y="4915405"/>
              <a:ext cx="4935236" cy="105205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F2D935-7C0B-A7F0-AEB2-569BDF44FBDD}"/>
                </a:ext>
              </a:extLst>
            </p:cNvPr>
            <p:cNvSpPr txBox="1"/>
            <p:nvPr/>
          </p:nvSpPr>
          <p:spPr>
            <a:xfrm>
              <a:off x="2920500" y="3707891"/>
              <a:ext cx="339741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Perturbation theory &amp; EFT</a:t>
              </a:r>
            </a:p>
            <a:p>
              <a:endParaRPr lang="en-US" sz="1000" dirty="0"/>
            </a:p>
            <a:p>
              <a:r>
                <a:rPr lang="en-US" sz="2000" dirty="0"/>
                <a:t>No S-matrix </a:t>
              </a:r>
              <a:r>
                <a:rPr lang="en-US" sz="2000" dirty="0">
                  <a:sym typeface="Wingdings" pitchFamily="2" charset="2"/>
                </a:rPr>
                <a:t> correlators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9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95"/>
    </mc:Choice>
    <mc:Fallback xmlns="">
      <p:transition spd="slow" advTm="719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8AD10-0A6E-D15D-9767-72F6FEFB5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66" y="1147239"/>
            <a:ext cx="4848318" cy="823912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Gauge theories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53C04A-3CD7-57B8-E2C1-96F8429A6D61}"/>
              </a:ext>
            </a:extLst>
          </p:cNvPr>
          <p:cNvSpPr/>
          <p:nvPr/>
        </p:nvSpPr>
        <p:spPr>
          <a:xfrm>
            <a:off x="398127" y="7742996"/>
            <a:ext cx="11646324" cy="637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8000" dirty="0"/>
              <a:t>Is there a better description?</a:t>
            </a:r>
            <a:br>
              <a:rPr lang="en-US" sz="8000" dirty="0"/>
            </a:br>
            <a:endParaRPr lang="en-US" sz="8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ACA6986-EC6A-8DCC-3CB9-7BD1BDFAEC6C}"/>
              </a:ext>
            </a:extLst>
          </p:cNvPr>
          <p:cNvSpPr txBox="1">
            <a:spLocks/>
          </p:cNvSpPr>
          <p:nvPr/>
        </p:nvSpPr>
        <p:spPr>
          <a:xfrm>
            <a:off x="5490882" y="1203270"/>
            <a:ext cx="4443984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Gravity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954645-FFAA-84F8-336C-F16F70A6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6553"/>
            <a:ext cx="11506200" cy="8798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Lessons from flat space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338305-DC2F-43FE-836F-789B9FA0B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128" y="2798552"/>
            <a:ext cx="7645446" cy="3963624"/>
          </a:xfrm>
          <a:prstGeom prst="rect">
            <a:avLst/>
          </a:prstGeom>
        </p:spPr>
      </p:pic>
      <p:pic>
        <p:nvPicPr>
          <p:cNvPr id="18" name="Picture 2" descr="Physics - Limits on the Graviton from ...">
            <a:extLst>
              <a:ext uri="{FF2B5EF4-FFF2-40B4-BE49-F238E27FC236}">
                <a16:creationId xmlns:a16="http://schemas.microsoft.com/office/drawing/2014/main" id="{7431E859-5842-3629-7930-CEAF76557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51" y="1327675"/>
            <a:ext cx="2487100" cy="13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274066-1899-33EB-02CC-C030A6AA2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647" y="1155078"/>
            <a:ext cx="1400481" cy="18900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F80502-7400-D4B1-EC4B-A5497C232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6253" y="1971151"/>
            <a:ext cx="2705100" cy="749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F3BC63-E99E-5725-2AD3-83E116E1C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685" y="2048301"/>
            <a:ext cx="2184400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02CB39-70C7-D71E-C7F9-FF8E721B11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" y="4025977"/>
            <a:ext cx="4014258" cy="873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94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18"/>
    </mc:Choice>
    <mc:Fallback xmlns="">
      <p:transition spd="slow" advTm="103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66B9-6DA7-9C20-F8CC-ED2A5273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66553"/>
            <a:ext cx="11506200" cy="87980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Better variables in flat space: spinor-helicity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A0621B-7972-E245-1FA1-A51F8C2E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093" y="3782279"/>
            <a:ext cx="4283583" cy="1181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9E6D5C-99C9-FBBF-3212-6A466EC33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786" y="5214526"/>
            <a:ext cx="4274890" cy="1181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1E50A8-E9B4-267E-46C0-89248013765B}"/>
              </a:ext>
            </a:extLst>
          </p:cNvPr>
          <p:cNvSpPr txBox="1"/>
          <p:nvPr/>
        </p:nvSpPr>
        <p:spPr>
          <a:xfrm>
            <a:off x="5772878" y="3377320"/>
            <a:ext cx="285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On-shell helicity amplitudes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1C66F-F78D-1565-603B-7904E21A4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184" y="3561986"/>
            <a:ext cx="1761041" cy="2965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56B2F0-45B6-1390-8E20-8C45C5B4CAA4}"/>
              </a:ext>
            </a:extLst>
          </p:cNvPr>
          <p:cNvSpPr txBox="1"/>
          <p:nvPr/>
        </p:nvSpPr>
        <p:spPr>
          <a:xfrm>
            <a:off x="744138" y="1220682"/>
            <a:ext cx="30322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Use different representations of the Lorentz group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20564A-CCA3-27BE-75FB-66C109FAD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69" y="2734094"/>
            <a:ext cx="3568700" cy="406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9CBE07F-91F2-913E-78AC-BB1D10085116}"/>
              </a:ext>
            </a:extLst>
          </p:cNvPr>
          <p:cNvGrpSpPr/>
          <p:nvPr/>
        </p:nvGrpSpPr>
        <p:grpSpPr>
          <a:xfrm>
            <a:off x="4155280" y="1264600"/>
            <a:ext cx="8036720" cy="1875893"/>
            <a:chOff x="4155281" y="1264601"/>
            <a:chExt cx="6954707" cy="15444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041026-9D9F-CA84-A37C-7CA75E7E3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5281" y="1264601"/>
              <a:ext cx="6590872" cy="78529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028DD8-9F7A-CDD7-E19B-D46984CB6662}"/>
                    </a:ext>
                  </a:extLst>
                </p:cNvPr>
                <p:cNvSpPr txBox="1"/>
                <p:nvPr/>
              </p:nvSpPr>
              <p:spPr>
                <a:xfrm>
                  <a:off x="9601674" y="2353377"/>
                  <a:ext cx="1508314" cy="3040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Massless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C028DD8-9F7A-CDD7-E19B-D46984CB6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674" y="2353377"/>
                  <a:ext cx="1508314" cy="304076"/>
                </a:xfrm>
                <a:prstGeom prst="rect">
                  <a:avLst/>
                </a:prstGeom>
                <a:blipFill>
                  <a:blip r:embed="rId7"/>
                  <a:stretch>
                    <a:fillRect l="-2878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33F0836-5E96-B04E-0E8C-8F5CA2F28D01}"/>
                </a:ext>
              </a:extLst>
            </p:cNvPr>
            <p:cNvCxnSpPr>
              <a:stCxn id="3" idx="1"/>
            </p:cNvCxnSpPr>
            <p:nvPr/>
          </p:nvCxnSpPr>
          <p:spPr>
            <a:xfrm flipH="1" flipV="1">
              <a:off x="8035633" y="1795093"/>
              <a:ext cx="1566041" cy="71032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AE5AB0-4ABE-6CA8-D1FD-1C24B4C2676C}"/>
                </a:ext>
              </a:extLst>
            </p:cNvPr>
            <p:cNvSpPr txBox="1"/>
            <p:nvPr/>
          </p:nvSpPr>
          <p:spPr>
            <a:xfrm>
              <a:off x="6053667" y="2439717"/>
              <a:ext cx="2588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Identity + Pauli matrices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582C30E-E2D4-D21B-17EF-24FC2F3C5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71684" y="1899905"/>
              <a:ext cx="0" cy="50274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7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48"/>
    </mc:Choice>
    <mc:Fallback xmlns="">
      <p:transition spd="slow" advTm="2078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 descr="A picture containing star, night sky&#10;&#10;Description automatically generated">
            <a:extLst>
              <a:ext uri="{FF2B5EF4-FFF2-40B4-BE49-F238E27FC236}">
                <a16:creationId xmlns:a16="http://schemas.microsoft.com/office/drawing/2014/main" id="{02D6D450-289B-A7E6-81F1-24BED14ACE7E}"/>
              </a:ext>
            </a:extLst>
          </p:cNvPr>
          <p:cNvSpPr/>
          <p:nvPr/>
        </p:nvSpPr>
        <p:spPr>
          <a:xfrm>
            <a:off x="1801199" y="1612537"/>
            <a:ext cx="1736314" cy="1733227"/>
          </a:xfrm>
          <a:prstGeom prst="ellipse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16B2AA-6F71-60DD-F311-5C5F8D47DCAA}"/>
                  </a:ext>
                </a:extLst>
              </p:cNvPr>
              <p:cNvSpPr txBox="1"/>
              <p:nvPr/>
            </p:nvSpPr>
            <p:spPr>
              <a:xfrm>
                <a:off x="737896" y="4241901"/>
                <a:ext cx="38629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</a:rPr>
                  <a:t>kinematics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2060"/>
                    </a:solidFill>
                  </a:rPr>
                  <a:t>kinematics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E16B2AA-6F71-60DD-F311-5C5F8D47D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96" y="4241901"/>
                <a:ext cx="3862920" cy="523220"/>
              </a:xfrm>
              <a:prstGeom prst="rect">
                <a:avLst/>
              </a:prstGeom>
              <a:blipFill>
                <a:blip r:embed="rId5"/>
                <a:stretch>
                  <a:fillRect l="-3279" t="-1428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Equals 42">
            <a:extLst>
              <a:ext uri="{FF2B5EF4-FFF2-40B4-BE49-F238E27FC236}">
                <a16:creationId xmlns:a16="http://schemas.microsoft.com/office/drawing/2014/main" id="{1351969B-DC46-03B8-6A75-527D7355AF3F}"/>
              </a:ext>
            </a:extLst>
          </p:cNvPr>
          <p:cNvSpPr/>
          <p:nvPr/>
        </p:nvSpPr>
        <p:spPr>
          <a:xfrm>
            <a:off x="4569228" y="2035635"/>
            <a:ext cx="969347" cy="672697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495BD0FF-0D20-5B6F-5692-5339CBBCF152}"/>
              </a:ext>
            </a:extLst>
          </p:cNvPr>
          <p:cNvSpPr/>
          <p:nvPr/>
        </p:nvSpPr>
        <p:spPr>
          <a:xfrm>
            <a:off x="7960340" y="1917222"/>
            <a:ext cx="993246" cy="1022723"/>
          </a:xfrm>
          <a:prstGeom prst="mathMultiply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ED4C64-B212-BFB4-A21E-EEFD3D1100D7}"/>
              </a:ext>
            </a:extLst>
          </p:cNvPr>
          <p:cNvSpPr/>
          <p:nvPr/>
        </p:nvSpPr>
        <p:spPr>
          <a:xfrm>
            <a:off x="6353962" y="1899388"/>
            <a:ext cx="952438" cy="90431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A5D037-8D60-17C8-581D-A5CF2FABC617}"/>
              </a:ext>
            </a:extLst>
          </p:cNvPr>
          <p:cNvSpPr/>
          <p:nvPr/>
        </p:nvSpPr>
        <p:spPr>
          <a:xfrm>
            <a:off x="9761136" y="1899388"/>
            <a:ext cx="952438" cy="90431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192031-722F-4669-B0EE-979575145FC2}"/>
              </a:ext>
            </a:extLst>
          </p:cNvPr>
          <p:cNvSpPr txBox="1"/>
          <p:nvPr/>
        </p:nvSpPr>
        <p:spPr>
          <a:xfrm>
            <a:off x="4291499" y="393626"/>
            <a:ext cx="360900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</a:rPr>
              <a:t>Double Copy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564F09-E068-1316-B553-5C5D4E9CF112}"/>
                  </a:ext>
                </a:extLst>
              </p:cNvPr>
              <p:cNvSpPr txBox="1"/>
              <p:nvPr/>
            </p:nvSpPr>
            <p:spPr>
              <a:xfrm>
                <a:off x="5495476" y="4282479"/>
                <a:ext cx="29614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color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2060"/>
                    </a:solidFill>
                  </a:rPr>
                  <a:t>kinematics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564F09-E068-1316-B553-5C5D4E9CF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476" y="4282479"/>
                <a:ext cx="2961487" cy="523220"/>
              </a:xfrm>
              <a:prstGeom prst="rect">
                <a:avLst/>
              </a:prstGeom>
              <a:blipFill>
                <a:blip r:embed="rId6"/>
                <a:stretch>
                  <a:fillRect l="-4274" t="-11905" r="-256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26CC16-9520-4835-C40F-E962A3C3E059}"/>
                  </a:ext>
                </a:extLst>
              </p:cNvPr>
              <p:cNvSpPr txBox="1"/>
              <p:nvPr/>
            </p:nvSpPr>
            <p:spPr>
              <a:xfrm>
                <a:off x="9097549" y="4270372"/>
                <a:ext cx="30944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color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2060"/>
                    </a:solidFill>
                  </a:rPr>
                  <a:t>kinematics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826CC16-9520-4835-C40F-E962A3C3E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549" y="4270372"/>
                <a:ext cx="3094451" cy="523220"/>
              </a:xfrm>
              <a:prstGeom prst="rect">
                <a:avLst/>
              </a:prstGeom>
              <a:blipFill>
                <a:blip r:embed="rId7"/>
                <a:stretch>
                  <a:fillRect l="-4082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BC33E54-96BE-CF6F-659C-496FF5D7A14E}"/>
              </a:ext>
            </a:extLst>
          </p:cNvPr>
          <p:cNvSpPr txBox="1"/>
          <p:nvPr/>
        </p:nvSpPr>
        <p:spPr>
          <a:xfrm>
            <a:off x="2988828" y="5939656"/>
            <a:ext cx="209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color </a:t>
            </a:r>
            <a:r>
              <a:rPr lang="en-US" sz="2800" dirty="0"/>
              <a:t>algebra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018496-8B6C-AEEB-FDFE-B29321F98F2C}"/>
              </a:ext>
            </a:extLst>
          </p:cNvPr>
          <p:cNvSpPr txBox="1"/>
          <p:nvPr/>
        </p:nvSpPr>
        <p:spPr>
          <a:xfrm>
            <a:off x="6755368" y="5941154"/>
            <a:ext cx="296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kinematic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algebra</a:t>
            </a:r>
            <a:endParaRPr lang="en-US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BAFEE6-E182-C197-EAA8-686FD643FDF1}"/>
                  </a:ext>
                </a:extLst>
              </p:cNvPr>
              <p:cNvSpPr txBox="1"/>
              <p:nvPr/>
            </p:nvSpPr>
            <p:spPr>
              <a:xfrm>
                <a:off x="3498795" y="5296017"/>
                <a:ext cx="5205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</a:rPr>
                  <a:t>color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</a:rPr>
                  <a:t> kinematics </a:t>
                </a:r>
                <a:r>
                  <a:rPr lang="en-US" sz="3200" b="1" dirty="0"/>
                  <a:t>duality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BAFEE6-E182-C197-EAA8-686FD643F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795" y="5296017"/>
                <a:ext cx="5205525" cy="584775"/>
              </a:xfrm>
              <a:prstGeom prst="rect">
                <a:avLst/>
              </a:prstGeom>
              <a:blipFill>
                <a:blip r:embed="rId8"/>
                <a:stretch>
                  <a:fillRect l="-2920" t="-14894" r="-1460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827875-59AC-EC42-EC01-282A103F7260}"/>
                  </a:ext>
                </a:extLst>
              </p:cNvPr>
              <p:cNvSpPr txBox="1"/>
              <p:nvPr/>
            </p:nvSpPr>
            <p:spPr>
              <a:xfrm>
                <a:off x="5538575" y="5586509"/>
                <a:ext cx="67836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sz="66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827875-59AC-EC42-EC01-282A103F7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575" y="5586509"/>
                <a:ext cx="678364" cy="1107996"/>
              </a:xfrm>
              <a:prstGeom prst="rect">
                <a:avLst/>
              </a:prstGeom>
              <a:blipFill>
                <a:blip r:embed="rId9"/>
                <a:stretch>
                  <a:fillRect l="-9259" r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43BFD16A-2819-A4F0-167F-748993F937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131832">
            <a:off x="3454662" y="2903440"/>
            <a:ext cx="3683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C2D260-2D7A-7727-32FB-A5E6285DCB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335040">
            <a:off x="1554119" y="2903440"/>
            <a:ext cx="3683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E2BFC-977A-7E7B-3884-CC4FA72839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146017">
            <a:off x="4107350" y="1177467"/>
            <a:ext cx="368300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112479-7F46-D02D-A9A1-04A177CE4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133382">
            <a:off x="9123836" y="1624215"/>
            <a:ext cx="1274601" cy="198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F2A828-DDB6-8D7C-73EE-D18E69751D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490362">
            <a:off x="6989160" y="3176251"/>
            <a:ext cx="1501400" cy="234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113B0D-94FE-5E53-107B-BF3F45578A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913830">
            <a:off x="5618852" y="3228460"/>
            <a:ext cx="1232807" cy="192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69BC06-E936-BB59-2504-2000063D2F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020247">
            <a:off x="5748479" y="1631585"/>
            <a:ext cx="1809894" cy="272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527649-7F1D-AD79-1850-1A11CC44EF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384936">
            <a:off x="9557245" y="3200972"/>
            <a:ext cx="1130641" cy="233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2EEB31-793F-395C-1940-7491889CCC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322430">
            <a:off x="10374442" y="2082042"/>
            <a:ext cx="1576434" cy="32191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05D0B25-0195-9163-F4AE-07F9C9D4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93" y="4211249"/>
            <a:ext cx="11667811" cy="2243682"/>
          </a:xfrm>
        </p:spPr>
        <p:txBody>
          <a:bodyPr>
            <a:noAutofit/>
          </a:bodyPr>
          <a:lstStyle/>
          <a:p>
            <a:pPr lvl="0"/>
            <a:br>
              <a:rPr lang="en-US" sz="2400" b="1" dirty="0"/>
            </a:br>
            <a:r>
              <a:rPr lang="en-US" sz="2400" b="1" dirty="0"/>
              <a:t>What do we learn from the double copy?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dirty="0">
                <a:latin typeface="+mn-lt"/>
              </a:rPr>
              <a:t>Breakdown of gravity EFT (divergences in loops)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Precision calculations for gravitational waves</a:t>
            </a:r>
            <a:br>
              <a:rPr lang="en-US" sz="2000" dirty="0">
                <a:latin typeface="+mn-lt"/>
              </a:rPr>
            </a:b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HOPE: Precision calculations of cosmological correlators</a:t>
            </a:r>
            <a:br>
              <a:rPr lang="en-US" sz="2000" dirty="0"/>
            </a:br>
            <a:endParaRPr 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21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56"/>
    </mc:Choice>
    <mc:Fallback xmlns="">
      <p:transition spd="slow" advTm="89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3913EC-48A9-B60E-516D-71FA0349F667}"/>
              </a:ext>
            </a:extLst>
          </p:cNvPr>
          <p:cNvGrpSpPr/>
          <p:nvPr/>
        </p:nvGrpSpPr>
        <p:grpSpPr>
          <a:xfrm>
            <a:off x="30382" y="970991"/>
            <a:ext cx="3836297" cy="2078871"/>
            <a:chOff x="-306721" y="1340641"/>
            <a:chExt cx="3836297" cy="2078871"/>
          </a:xfrm>
        </p:grpSpPr>
        <p:pic>
          <p:nvPicPr>
            <p:cNvPr id="7" name="Picture 4" descr="Scattering amplitudes – RTG">
              <a:extLst>
                <a:ext uri="{FF2B5EF4-FFF2-40B4-BE49-F238E27FC236}">
                  <a16:creationId xmlns:a16="http://schemas.microsoft.com/office/drawing/2014/main" id="{F6E2E330-13D8-90C9-28BB-C5FAB5DE3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291" y="1340641"/>
              <a:ext cx="2188285" cy="2078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David Skinner -- Research Interests -- University of Cambridge">
              <a:extLst>
                <a:ext uri="{FF2B5EF4-FFF2-40B4-BE49-F238E27FC236}">
                  <a16:creationId xmlns:a16="http://schemas.microsoft.com/office/drawing/2014/main" id="{138B1DA3-1EAB-F1D5-43D3-8A2E0BB1E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6721" y="1724554"/>
              <a:ext cx="1648012" cy="152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E91A0F0-120E-5A4A-BA1C-64DFB6C263B2}"/>
              </a:ext>
            </a:extLst>
          </p:cNvPr>
          <p:cNvSpPr txBox="1">
            <a:spLocks/>
          </p:cNvSpPr>
          <p:nvPr/>
        </p:nvSpPr>
        <p:spPr>
          <a:xfrm>
            <a:off x="740923" y="136846"/>
            <a:ext cx="9601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Double copy in different spaces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3C7D621-99B6-B3C1-A56F-1DC3CC7B1082}"/>
              </a:ext>
            </a:extLst>
          </p:cNvPr>
          <p:cNvGraphicFramePr/>
          <p:nvPr/>
        </p:nvGraphicFramePr>
        <p:xfrm>
          <a:off x="969818" y="1184563"/>
          <a:ext cx="10861964" cy="567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9B34959-809D-6C79-2D83-3FF46E3DA861}"/>
              </a:ext>
            </a:extLst>
          </p:cNvPr>
          <p:cNvSpPr txBox="1"/>
          <p:nvPr/>
        </p:nvSpPr>
        <p:spPr>
          <a:xfrm>
            <a:off x="5186416" y="999897"/>
            <a:ext cx="2631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Inverse Fourier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288AB-4210-6660-078A-9B99C42D3589}"/>
              </a:ext>
            </a:extLst>
          </p:cNvPr>
          <p:cNvSpPr txBox="1"/>
          <p:nvPr/>
        </p:nvSpPr>
        <p:spPr>
          <a:xfrm>
            <a:off x="8419014" y="4210737"/>
            <a:ext cx="19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Penrose transform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FAA73-F649-1383-889D-4811B6D68999}"/>
              </a:ext>
            </a:extLst>
          </p:cNvPr>
          <p:cNvSpPr txBox="1"/>
          <p:nvPr/>
        </p:nvSpPr>
        <p:spPr>
          <a:xfrm>
            <a:off x="3285583" y="4758892"/>
            <a:ext cx="1767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Half- Inverse Fourier transform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8D27B1-5085-CB8D-9A87-0BB3F11C8217}"/>
              </a:ext>
            </a:extLst>
          </p:cNvPr>
          <p:cNvGrpSpPr/>
          <p:nvPr/>
        </p:nvGrpSpPr>
        <p:grpSpPr>
          <a:xfrm>
            <a:off x="9204772" y="136846"/>
            <a:ext cx="2381786" cy="2255827"/>
            <a:chOff x="9222054" y="719267"/>
            <a:chExt cx="2381786" cy="2255827"/>
          </a:xfrm>
        </p:grpSpPr>
        <p:pic>
          <p:nvPicPr>
            <p:cNvPr id="8" name="Picture 6" descr="The Universe on the Other Side (of the Black Hole) – Infinity Plus One">
              <a:extLst>
                <a:ext uri="{FF2B5EF4-FFF2-40B4-BE49-F238E27FC236}">
                  <a16:creationId xmlns:a16="http://schemas.microsoft.com/office/drawing/2014/main" id="{A763751A-B90F-D320-9852-EFD0FED28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9119" y="719267"/>
              <a:ext cx="2054721" cy="148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 descr="A picture containing star, night sky&#10;&#10;Description automatically generated">
              <a:extLst>
                <a:ext uri="{FF2B5EF4-FFF2-40B4-BE49-F238E27FC236}">
                  <a16:creationId xmlns:a16="http://schemas.microsoft.com/office/drawing/2014/main" id="{6BF1B62F-7CA3-F455-A0A6-1C702E9620F4}"/>
                </a:ext>
              </a:extLst>
            </p:cNvPr>
            <p:cNvSpPr/>
            <p:nvPr/>
          </p:nvSpPr>
          <p:spPr>
            <a:xfrm>
              <a:off x="9222054" y="1649723"/>
              <a:ext cx="1357630" cy="1325371"/>
            </a:xfrm>
            <a:prstGeom prst="ellipse">
              <a:avLst/>
            </a:prstGeom>
            <a:blipFill>
              <a:blip r:embed="rId12">
                <a:extLs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E686DB9-F2A4-04B6-657A-FD73050ADB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93407" y="4499288"/>
            <a:ext cx="2698593" cy="8079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FCED1DC-E82F-68F7-09E5-AE2AB432D9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13312" y="4793641"/>
            <a:ext cx="1252097" cy="147176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C3BB954-7287-3C94-42E2-4137CDE59790}"/>
              </a:ext>
            </a:extLst>
          </p:cNvPr>
          <p:cNvGrpSpPr/>
          <p:nvPr/>
        </p:nvGrpSpPr>
        <p:grpSpPr>
          <a:xfrm>
            <a:off x="9345214" y="5182080"/>
            <a:ext cx="1876968" cy="1000353"/>
            <a:chOff x="792660" y="7729102"/>
            <a:chExt cx="2988333" cy="1383855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C6A10DE9-BA0B-8EC5-19A7-EEB0551AA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327" y="7729102"/>
              <a:ext cx="1379666" cy="1379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99D12CA3-4A28-8316-8C4E-8C9FC7334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60" y="7733291"/>
              <a:ext cx="1379666" cy="1379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E3DF6D18-A739-4FDD-AA19-017B5E7BDB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73660" y="6109465"/>
            <a:ext cx="2594094" cy="4791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7CBC9B-A0D0-9CA0-8701-C6B46E796E4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5387" y="5136482"/>
            <a:ext cx="1816100" cy="546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C569FF-757C-5FC4-1EAF-ACE6CD5F4C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6362" y="5741212"/>
            <a:ext cx="3965203" cy="847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5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23"/>
    </mc:Choice>
    <mc:Fallback xmlns="">
      <p:transition spd="slow" advTm="301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perial College London">
            <a:extLst>
              <a:ext uri="{FF2B5EF4-FFF2-40B4-BE49-F238E27FC236}">
                <a16:creationId xmlns:a16="http://schemas.microsoft.com/office/drawing/2014/main" id="{C8A8F0E7-8E76-5B3D-FC36-2EBED146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99" y="5197745"/>
            <a:ext cx="1874701" cy="8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uola Normale Superiore di Pisa ...">
            <a:extLst>
              <a:ext uri="{FF2B5EF4-FFF2-40B4-BE49-F238E27FC236}">
                <a16:creationId xmlns:a16="http://schemas.microsoft.com/office/drawing/2014/main" id="{A69BED55-53BA-08A5-C7B4-E29138D40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93" y="5396198"/>
            <a:ext cx="1590178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niversity of Cape Town - Wikipedia">
            <a:extLst>
              <a:ext uri="{FF2B5EF4-FFF2-40B4-BE49-F238E27FC236}">
                <a16:creationId xmlns:a16="http://schemas.microsoft.com/office/drawing/2014/main" id="{526650E7-0AEB-8E6E-0983-B7F8A0FE5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22" y="5362518"/>
            <a:ext cx="1069609" cy="10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C064B-4794-7501-3A6D-D9C88685F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665" y="507695"/>
            <a:ext cx="8793125" cy="1188720"/>
          </a:xfrm>
        </p:spPr>
        <p:txBody>
          <a:bodyPr/>
          <a:lstStyle/>
          <a:p>
            <a:r>
              <a:rPr lang="en-US" dirty="0"/>
              <a:t>(a)DS correlators from twistor space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261402-CDAE-D036-646C-33DBB2C72BD6}"/>
              </a:ext>
            </a:extLst>
          </p:cNvPr>
          <p:cNvSpPr/>
          <p:nvPr/>
        </p:nvSpPr>
        <p:spPr>
          <a:xfrm>
            <a:off x="7858608" y="3533138"/>
            <a:ext cx="2210814" cy="206271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101942-DC13-248B-FDA2-9E99BDB0220B}"/>
              </a:ext>
            </a:extLst>
          </p:cNvPr>
          <p:cNvSpPr/>
          <p:nvPr/>
        </p:nvSpPr>
        <p:spPr>
          <a:xfrm>
            <a:off x="2307780" y="3678659"/>
            <a:ext cx="2153200" cy="200845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A9E91A-3C71-2BFF-0185-2D83EF135A5B}"/>
              </a:ext>
            </a:extLst>
          </p:cNvPr>
          <p:cNvSpPr/>
          <p:nvPr/>
        </p:nvSpPr>
        <p:spPr>
          <a:xfrm>
            <a:off x="5136356" y="3651528"/>
            <a:ext cx="2153201" cy="2035586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E59FB-420F-B34D-0CEB-095F4EFBF91C}"/>
              </a:ext>
            </a:extLst>
          </p:cNvPr>
          <p:cNvSpPr txBox="1"/>
          <p:nvPr/>
        </p:nvSpPr>
        <p:spPr>
          <a:xfrm>
            <a:off x="594923" y="2137723"/>
            <a:ext cx="110021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9"/>
              </a:rPr>
              <a:t>2410.23342</a:t>
            </a:r>
            <a:r>
              <a:rPr lang="en-US" sz="2800" dirty="0"/>
              <a:t>: </a:t>
            </a:r>
            <a:r>
              <a:rPr lang="en-US" sz="2800" dirty="0" err="1"/>
              <a:t>Beetar</a:t>
            </a:r>
            <a:r>
              <a:rPr lang="en-US" sz="2800" dirty="0"/>
              <a:t>, MCG, Jaitly, </a:t>
            </a:r>
            <a:r>
              <a:rPr lang="en-US" sz="2800" dirty="0" err="1"/>
              <a:t>Keseman</a:t>
            </a:r>
            <a:br>
              <a:rPr lang="en-US" sz="2800" dirty="0"/>
            </a:br>
            <a:r>
              <a:rPr lang="en-US" sz="2800" dirty="0">
                <a:hlinkClick r:id="rId10"/>
              </a:rPr>
              <a:t>2510.00096</a:t>
            </a:r>
            <a:r>
              <a:rPr lang="en-US" sz="2800" dirty="0"/>
              <a:t>: MCG, </a:t>
            </a:r>
            <a:r>
              <a:rPr lang="en-US" sz="2800" dirty="0" err="1"/>
              <a:t>Keseman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33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14"/>
    </mc:Choice>
    <mc:Fallback xmlns="">
      <p:transition spd="slow" advTm="3601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A3F12-E67F-9F76-CC96-A17CF6329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BC0D7E-59FD-565E-F63C-701D8EE21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922"/>
            <a:ext cx="8231161" cy="5667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F8BED-D04A-BAA1-5A40-6B280C8CC707}"/>
              </a:ext>
            </a:extLst>
          </p:cNvPr>
          <p:cNvSpPr txBox="1"/>
          <p:nvPr/>
        </p:nvSpPr>
        <p:spPr>
          <a:xfrm>
            <a:off x="434780" y="357892"/>
            <a:ext cx="11363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Embedding Space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794B-7D94-1B76-CF85-411004D05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4" y="2777760"/>
            <a:ext cx="4682122" cy="834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A66E1-F616-CBEF-CD94-B5F18909A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116" y="4495249"/>
            <a:ext cx="4432747" cy="10731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159641-D428-FBB2-7F65-5C4A564C654F}"/>
              </a:ext>
            </a:extLst>
          </p:cNvPr>
          <p:cNvSpPr txBox="1"/>
          <p:nvPr/>
        </p:nvSpPr>
        <p:spPr>
          <a:xfrm>
            <a:off x="8246124" y="2099084"/>
            <a:ext cx="355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Poincare coordinates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2BCE4-1454-8BCA-64DD-D0168C5FCDC0}"/>
              </a:ext>
            </a:extLst>
          </p:cNvPr>
          <p:cNvSpPr txBox="1"/>
          <p:nvPr/>
        </p:nvSpPr>
        <p:spPr>
          <a:xfrm>
            <a:off x="3486660" y="5386915"/>
            <a:ext cx="355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 dim.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76EA2-AC1F-5307-4984-61F93D6CDDEE}"/>
              </a:ext>
            </a:extLst>
          </p:cNvPr>
          <p:cNvSpPr txBox="1"/>
          <p:nvPr/>
        </p:nvSpPr>
        <p:spPr>
          <a:xfrm>
            <a:off x="5385687" y="3489961"/>
            <a:ext cx="355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D+1 dim.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75B1A1-1EC9-8167-1CEE-8E28571DD17A}"/>
              </a:ext>
            </a:extLst>
          </p:cNvPr>
          <p:cNvSpPr txBox="1"/>
          <p:nvPr/>
        </p:nvSpPr>
        <p:spPr>
          <a:xfrm>
            <a:off x="7869837" y="566006"/>
            <a:ext cx="3552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D+2 dim.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453B67-B4DD-35AD-C3BB-64F0A695B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777" y="1879908"/>
            <a:ext cx="1830685" cy="4807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A76669-93E2-3F9A-0A30-B5CE2F2A5463}"/>
              </a:ext>
            </a:extLst>
          </p:cNvPr>
          <p:cNvSpPr txBox="1"/>
          <p:nvPr/>
        </p:nvSpPr>
        <p:spPr>
          <a:xfrm>
            <a:off x="9398686" y="1118925"/>
            <a:ext cx="231749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Linear Lorentz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56356-8A65-B817-4061-26CDCB7BDA87}"/>
              </a:ext>
            </a:extLst>
          </p:cNvPr>
          <p:cNvSpPr txBox="1"/>
          <p:nvPr/>
        </p:nvSpPr>
        <p:spPr>
          <a:xfrm>
            <a:off x="8487178" y="5728610"/>
            <a:ext cx="34336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Non-linear Conformal</a:t>
            </a:r>
          </a:p>
        </p:txBody>
      </p:sp>
    </p:spTree>
    <p:extLst>
      <p:ext uri="{BB962C8B-B14F-4D97-AF65-F5344CB8AC3E}">
        <p14:creationId xmlns:p14="http://schemas.microsoft.com/office/powerpoint/2010/main" val="341738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831"/>
    </mc:Choice>
    <mc:Fallback xmlns="">
      <p:transition spd="slow" advTm="267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2.2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79.5|56.7|2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12573</TotalTime>
  <Words>733</Words>
  <Application>Microsoft Macintosh PowerPoint</Application>
  <PresentationFormat>Widescreen</PresentationFormat>
  <Paragraphs>160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Arial</vt:lpstr>
      <vt:lpstr>Cambria Math</vt:lpstr>
      <vt:lpstr>Gill Sans MT</vt:lpstr>
      <vt:lpstr>Wingdings</vt:lpstr>
      <vt:lpstr>Parcel</vt:lpstr>
      <vt:lpstr>Graviton correlators in (A)DS from twistor space</vt:lpstr>
      <vt:lpstr>Physics in curved spacetimes</vt:lpstr>
      <vt:lpstr>PowerPoint Presentation</vt:lpstr>
      <vt:lpstr>Lessons from flat space</vt:lpstr>
      <vt:lpstr>Better variables in flat space: spinor-helicity</vt:lpstr>
      <vt:lpstr> What do we learn from the double copy?  Breakdown of gravity EFT (divergences in loops)  Precision calculations for gravitational waves  HOPE: Precision calculations of cosmological correlators </vt:lpstr>
      <vt:lpstr>PowerPoint Presentation</vt:lpstr>
      <vt:lpstr>(a)DS correlators from twistor space</vt:lpstr>
      <vt:lpstr>PowerPoint Presentation</vt:lpstr>
      <vt:lpstr>PowerPoint Presentation</vt:lpstr>
      <vt:lpstr>PowerPoint Presentation</vt:lpstr>
      <vt:lpstr>Penrose transform </vt:lpstr>
      <vt:lpstr>Bulk-to-Boundary Correlators</vt:lpstr>
      <vt:lpstr>PowerPoint Presentation</vt:lpstr>
      <vt:lpstr>PowerPoint Presentation</vt:lpstr>
      <vt:lpstr>PowerPoint Presentation</vt:lpstr>
      <vt:lpstr>Better variables in (A)DS space?</vt:lpstr>
      <vt:lpstr>〖(A)DS〗_4   (AMBI-)Twistor space</vt:lpstr>
      <vt:lpstr>PowerPoint Presentation</vt:lpstr>
      <vt:lpstr>〖(A)DS〗_4  penrose transform</vt:lpstr>
      <vt:lpstr>2-point correlators</vt:lpstr>
      <vt:lpstr>3-point boundary correlators</vt:lpstr>
      <vt:lpstr>3-point correlators: Ward identities</vt:lpstr>
      <vt:lpstr>4-point correlators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Carrillo Gonzalez, Mariana</dc:creator>
  <cp:lastModifiedBy>Mariana Carrillo Gonzalez</cp:lastModifiedBy>
  <cp:revision>99</cp:revision>
  <dcterms:created xsi:type="dcterms:W3CDTF">2025-10-28T13:37:17Z</dcterms:created>
  <dcterms:modified xsi:type="dcterms:W3CDTF">2026-04-15T09:42:32Z</dcterms:modified>
</cp:coreProperties>
</file>